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3.xml" ContentType="application/vnd.openxmlformats-officedocument.them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4.xml" ContentType="application/vnd.openxmlformats-officedocument.theme+xml"/>
  <Override PartName="/ppt/slideLayouts/slideLayout9.xml" ContentType="application/vnd.openxmlformats-officedocument.presentationml.slideLayout+xml"/>
  <Override PartName="/ppt/theme/theme5.xml" ContentType="application/vnd.openxmlformats-officedocument.theme+xml"/>
  <Override PartName="/ppt/slideLayouts/slideLayout10.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9" r:id="rId1"/>
    <p:sldMasterId id="2147483837" r:id="rId2"/>
    <p:sldMasterId id="2147483846" r:id="rId3"/>
    <p:sldMasterId id="2147483858" r:id="rId4"/>
    <p:sldMasterId id="2147483902" r:id="rId5"/>
    <p:sldMasterId id="2147483881" r:id="rId6"/>
  </p:sldMasterIdLst>
  <p:notesMasterIdLst>
    <p:notesMasterId r:id="rId24"/>
  </p:notesMasterIdLst>
  <p:handoutMasterIdLst>
    <p:handoutMasterId r:id="rId25"/>
  </p:handoutMasterIdLst>
  <p:sldIdLst>
    <p:sldId id="1779" r:id="rId7"/>
    <p:sldId id="1798" r:id="rId8"/>
    <p:sldId id="1795" r:id="rId9"/>
    <p:sldId id="1796" r:id="rId10"/>
    <p:sldId id="1797" r:id="rId11"/>
    <p:sldId id="1783" r:id="rId12"/>
    <p:sldId id="1785" r:id="rId13"/>
    <p:sldId id="1786" r:id="rId14"/>
    <p:sldId id="1787" r:id="rId15"/>
    <p:sldId id="1789" r:id="rId16"/>
    <p:sldId id="1791" r:id="rId17"/>
    <p:sldId id="1792" r:id="rId18"/>
    <p:sldId id="1793" r:id="rId19"/>
    <p:sldId id="1794" r:id="rId20"/>
    <p:sldId id="1790" r:id="rId21"/>
    <p:sldId id="741" r:id="rId22"/>
    <p:sldId id="680" r:id="rId23"/>
  </p:sldIdLst>
  <p:sldSz cx="12196763" cy="6858000"/>
  <p:notesSz cx="6805613" cy="9939338"/>
  <p:custDataLst>
    <p:tags r:id="rId26"/>
  </p:custDataLst>
  <p:defaultTex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609676" algn="l" rtl="0" fontAlgn="base">
      <a:spcBef>
        <a:spcPct val="0"/>
      </a:spcBef>
      <a:spcAft>
        <a:spcPct val="0"/>
      </a:spcAft>
      <a:defRPr kern="1200">
        <a:solidFill>
          <a:schemeClr val="tx1"/>
        </a:solidFill>
        <a:latin typeface="Calibri" pitchFamily="34" charset="0"/>
        <a:ea typeface="宋体" pitchFamily="2" charset="-122"/>
        <a:cs typeface="+mn-cs"/>
      </a:defRPr>
    </a:lvl2pPr>
    <a:lvl3pPr marL="1219352" algn="l" rtl="0" fontAlgn="base">
      <a:spcBef>
        <a:spcPct val="0"/>
      </a:spcBef>
      <a:spcAft>
        <a:spcPct val="0"/>
      </a:spcAft>
      <a:defRPr kern="1200">
        <a:solidFill>
          <a:schemeClr val="tx1"/>
        </a:solidFill>
        <a:latin typeface="Calibri" pitchFamily="34" charset="0"/>
        <a:ea typeface="宋体" pitchFamily="2" charset="-122"/>
        <a:cs typeface="+mn-cs"/>
      </a:defRPr>
    </a:lvl3pPr>
    <a:lvl4pPr marL="1829029" algn="l" rtl="0" fontAlgn="base">
      <a:spcBef>
        <a:spcPct val="0"/>
      </a:spcBef>
      <a:spcAft>
        <a:spcPct val="0"/>
      </a:spcAft>
      <a:defRPr kern="1200">
        <a:solidFill>
          <a:schemeClr val="tx1"/>
        </a:solidFill>
        <a:latin typeface="Calibri" pitchFamily="34" charset="0"/>
        <a:ea typeface="宋体" pitchFamily="2" charset="-122"/>
        <a:cs typeface="+mn-cs"/>
      </a:defRPr>
    </a:lvl4pPr>
    <a:lvl5pPr marL="2438705" algn="l" rtl="0" fontAlgn="base">
      <a:spcBef>
        <a:spcPct val="0"/>
      </a:spcBef>
      <a:spcAft>
        <a:spcPct val="0"/>
      </a:spcAft>
      <a:defRPr kern="1200">
        <a:solidFill>
          <a:schemeClr val="tx1"/>
        </a:solidFill>
        <a:latin typeface="Calibri" pitchFamily="34" charset="0"/>
        <a:ea typeface="宋体" pitchFamily="2" charset="-122"/>
        <a:cs typeface="+mn-cs"/>
      </a:defRPr>
    </a:lvl5pPr>
    <a:lvl6pPr marL="3048381" algn="l" defTabSz="1219352" rtl="0" eaLnBrk="1" latinLnBrk="0" hangingPunct="1">
      <a:defRPr kern="1200">
        <a:solidFill>
          <a:schemeClr val="tx1"/>
        </a:solidFill>
        <a:latin typeface="Calibri" pitchFamily="34" charset="0"/>
        <a:ea typeface="宋体" pitchFamily="2" charset="-122"/>
        <a:cs typeface="+mn-cs"/>
      </a:defRPr>
    </a:lvl6pPr>
    <a:lvl7pPr marL="3658057" algn="l" defTabSz="1219352" rtl="0" eaLnBrk="1" latinLnBrk="0" hangingPunct="1">
      <a:defRPr kern="1200">
        <a:solidFill>
          <a:schemeClr val="tx1"/>
        </a:solidFill>
        <a:latin typeface="Calibri" pitchFamily="34" charset="0"/>
        <a:ea typeface="宋体" pitchFamily="2" charset="-122"/>
        <a:cs typeface="+mn-cs"/>
      </a:defRPr>
    </a:lvl7pPr>
    <a:lvl8pPr marL="4267733" algn="l" defTabSz="1219352" rtl="0" eaLnBrk="1" latinLnBrk="0" hangingPunct="1">
      <a:defRPr kern="1200">
        <a:solidFill>
          <a:schemeClr val="tx1"/>
        </a:solidFill>
        <a:latin typeface="Calibri" pitchFamily="34" charset="0"/>
        <a:ea typeface="宋体" pitchFamily="2" charset="-122"/>
        <a:cs typeface="+mn-cs"/>
      </a:defRPr>
    </a:lvl8pPr>
    <a:lvl9pPr marL="4877410" algn="l" defTabSz="1219352" rtl="0" eaLnBrk="1" latinLnBrk="0" hangingPunct="1">
      <a:defRPr kern="1200">
        <a:solidFill>
          <a:schemeClr val="tx1"/>
        </a:solidFill>
        <a:latin typeface="Calibri" pitchFamily="34" charset="0"/>
        <a:ea typeface="宋体" pitchFamily="2" charset="-122"/>
        <a:cs typeface="+mn-cs"/>
      </a:defRPr>
    </a:lvl9pPr>
  </p:defaultTextStyle>
  <p:extLst>
    <p:ext uri="{EFAFB233-063F-42B5-8137-9DF3F51BA10A}">
      <p15:sldGuideLst xmlns:p15="http://schemas.microsoft.com/office/powerpoint/2012/main">
        <p15:guide id="1" orient="horz" pos="407" userDrawn="1">
          <p15:clr>
            <a:srgbClr val="A4A3A4"/>
          </p15:clr>
        </p15:guide>
        <p15:guide id="2" orient="horz" pos="708" userDrawn="1">
          <p15:clr>
            <a:srgbClr val="A4A3A4"/>
          </p15:clr>
        </p15:guide>
        <p15:guide id="3" orient="horz" pos="829" userDrawn="1">
          <p15:clr>
            <a:srgbClr val="A4A3A4"/>
          </p15:clr>
        </p15:guide>
        <p15:guide id="4" orient="horz" pos="2824" userDrawn="1">
          <p15:clr>
            <a:srgbClr val="A4A3A4"/>
          </p15:clr>
        </p15:guide>
        <p15:guide id="5" orient="horz" pos="3973" userDrawn="1">
          <p15:clr>
            <a:srgbClr val="A4A3A4"/>
          </p15:clr>
        </p15:guide>
        <p15:guide id="6" pos="7048" userDrawn="1">
          <p15:clr>
            <a:srgbClr val="A4A3A4"/>
          </p15:clr>
        </p15:guide>
        <p15:guide id="7" pos="635" userDrawn="1">
          <p15:clr>
            <a:srgbClr val="A4A3A4"/>
          </p15:clr>
        </p15:guide>
      </p15:sldGuideLst>
    </p:ext>
    <p:ext uri="{2D200454-40CA-4A62-9FC3-DE9A4176ACB9}">
      <p15:notesGuideLst xmlns:p15="http://schemas.microsoft.com/office/powerpoint/2012/main">
        <p15:guide id="1" orient="horz" pos="3131">
          <p15:clr>
            <a:srgbClr val="A4A3A4"/>
          </p15:clr>
        </p15:guide>
        <p15:guide id="2" pos="214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59595A"/>
    <a:srgbClr val="FFC000"/>
    <a:srgbClr val="374154"/>
    <a:srgbClr val="F78898"/>
    <a:srgbClr val="34393C"/>
    <a:srgbClr val="384056"/>
    <a:srgbClr val="FFFFFF"/>
    <a:srgbClr val="0078D5"/>
    <a:srgbClr val="B1C0D4"/>
    <a:srgbClr val="FFB8B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0A1B5D5-9B99-4C35-A422-299274C87663}" styleName="中度样式 1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38B1855-1B75-4FBE-930C-398BA8C253C6}" styleName="主题样式 2 - 强调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AF606853-7671-496A-8E4F-DF71F8EC918B}" styleName="深色样式 1 - 强调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浅色样式 1 - 强调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浅色样式 1 - 强调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561" autoAdjust="0"/>
    <p:restoredTop sz="91885" autoAdjust="0"/>
  </p:normalViewPr>
  <p:slideViewPr>
    <p:cSldViewPr showGuides="1">
      <p:cViewPr varScale="1">
        <p:scale>
          <a:sx n="116" d="100"/>
          <a:sy n="116" d="100"/>
        </p:scale>
        <p:origin x="208" y="328"/>
      </p:cViewPr>
      <p:guideLst>
        <p:guide orient="horz" pos="407"/>
        <p:guide orient="horz" pos="708"/>
        <p:guide orient="horz" pos="829"/>
        <p:guide orient="horz" pos="2824"/>
        <p:guide orient="horz" pos="3973"/>
        <p:guide pos="7048"/>
        <p:guide pos="635"/>
      </p:guideLst>
    </p:cSldViewPr>
  </p:slideViewPr>
  <p:notesTextViewPr>
    <p:cViewPr>
      <p:scale>
        <a:sx n="1" d="1"/>
        <a:sy n="1" d="1"/>
      </p:scale>
      <p:origin x="0" y="0"/>
    </p:cViewPr>
  </p:notesTextViewPr>
  <p:sorterViewPr>
    <p:cViewPr>
      <p:scale>
        <a:sx n="100" d="100"/>
        <a:sy n="100" d="100"/>
      </p:scale>
      <p:origin x="0" y="0"/>
    </p:cViewPr>
  </p:sorterViewPr>
  <p:notesViewPr>
    <p:cSldViewPr showGuides="1">
      <p:cViewPr varScale="1">
        <p:scale>
          <a:sx n="88" d="100"/>
          <a:sy n="88" d="100"/>
        </p:scale>
        <p:origin x="3888" y="192"/>
      </p:cViewPr>
      <p:guideLst>
        <p:guide orient="horz" pos="3131"/>
        <p:guide pos="2144"/>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tags" Target="tags/tag1.xml"/><Relationship Id="rId3" Type="http://schemas.openxmlformats.org/officeDocument/2006/relationships/slideMaster" Target="slideMasters/slideMaster3.xml"/><Relationship Id="rId21" Type="http://schemas.openxmlformats.org/officeDocument/2006/relationships/slide" Target="slides/slide15.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handoutMaster" Target="handoutMasters/handoutMaster1.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notesMaster" Target="notesMasters/notesMaster1.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viewProps" Target="viewProps.xml"/><Relationship Id="rId10" Type="http://schemas.openxmlformats.org/officeDocument/2006/relationships/slide" Target="slides/slide4.xml"/><Relationship Id="rId19" Type="http://schemas.openxmlformats.org/officeDocument/2006/relationships/slide" Target="slides/slide13.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7330" name="Rectangle 2"/>
          <p:cNvSpPr>
            <a:spLocks noGrp="1" noChangeArrowheads="1"/>
          </p:cNvSpPr>
          <p:nvPr>
            <p:ph type="hdr" sz="quarter"/>
          </p:nvPr>
        </p:nvSpPr>
        <p:spPr bwMode="auto">
          <a:xfrm>
            <a:off x="0" y="0"/>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200">
                <a:ea typeface="宋体" pitchFamily="2" charset="-122"/>
              </a:defRPr>
            </a:lvl1pPr>
          </a:lstStyle>
          <a:p>
            <a:pPr>
              <a:defRPr/>
            </a:pPr>
            <a:endParaRPr lang="zh-CN" altLang="en-US"/>
          </a:p>
        </p:txBody>
      </p:sp>
      <p:sp>
        <p:nvSpPr>
          <p:cNvPr id="227332" name="Rectangle 4"/>
          <p:cNvSpPr>
            <a:spLocks noGrp="1" noChangeArrowheads="1"/>
          </p:cNvSpPr>
          <p:nvPr>
            <p:ph type="ftr" sz="quarter" idx="2"/>
          </p:nvPr>
        </p:nvSpPr>
        <p:spPr bwMode="auto">
          <a:xfrm>
            <a:off x="0"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0" hangingPunct="0">
              <a:defRPr sz="1200">
                <a:ea typeface="宋体" pitchFamily="2" charset="-122"/>
              </a:defRPr>
            </a:lvl1pPr>
          </a:lstStyle>
          <a:p>
            <a:pPr>
              <a:defRPr/>
            </a:pPr>
            <a:endParaRPr lang="en-US" altLang="zh-CN"/>
          </a:p>
        </p:txBody>
      </p:sp>
      <p:sp>
        <p:nvSpPr>
          <p:cNvPr id="227333" name="Rectangle 5"/>
          <p:cNvSpPr>
            <a:spLocks noGrp="1" noChangeArrowheads="1"/>
          </p:cNvSpPr>
          <p:nvPr>
            <p:ph type="sldNum" sz="quarter" idx="3"/>
          </p:nvPr>
        </p:nvSpPr>
        <p:spPr bwMode="auto">
          <a:xfrm>
            <a:off x="3854939"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0" hangingPunct="0">
              <a:defRPr sz="1200">
                <a:ea typeface="宋体" pitchFamily="2" charset="-122"/>
              </a:defRPr>
            </a:lvl1pPr>
          </a:lstStyle>
          <a:p>
            <a:pPr>
              <a:defRPr/>
            </a:pPr>
            <a:fld id="{4B569440-9C1A-4A13-B530-46C3A9E17375}" type="slidenum">
              <a:rPr lang="zh-CN" altLang="en-US"/>
              <a:pPr>
                <a:defRPr/>
              </a:pPr>
              <a:t>‹#›</a:t>
            </a:fld>
            <a:endParaRPr lang="en-US" altLang="zh-CN"/>
          </a:p>
        </p:txBody>
      </p:sp>
    </p:spTree>
    <p:extLst>
      <p:ext uri="{BB962C8B-B14F-4D97-AF65-F5344CB8AC3E}">
        <p14:creationId xmlns:p14="http://schemas.microsoft.com/office/powerpoint/2010/main" val="941739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9099" cy="496967"/>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54939" y="0"/>
            <a:ext cx="2949099" cy="496967"/>
          </a:xfrm>
          <a:prstGeom prst="rect">
            <a:avLst/>
          </a:prstGeom>
        </p:spPr>
        <p:txBody>
          <a:bodyPr vert="horz" lIns="91440" tIns="45720" rIns="91440" bIns="45720" rtlCol="0"/>
          <a:lstStyle>
            <a:lvl1pPr algn="r">
              <a:defRPr sz="1200"/>
            </a:lvl1pPr>
          </a:lstStyle>
          <a:p>
            <a:fld id="{C45443A1-D8F2-48CD-A659-3CEDBA8DF541}" type="datetimeFigureOut">
              <a:rPr lang="zh-CN" altLang="en-US" smtClean="0"/>
              <a:pPr/>
              <a:t>2022/12/14</a:t>
            </a:fld>
            <a:endParaRPr lang="zh-CN" altLang="en-US"/>
          </a:p>
        </p:txBody>
      </p:sp>
      <p:sp>
        <p:nvSpPr>
          <p:cNvPr id="4" name="幻灯片图像占位符 3"/>
          <p:cNvSpPr>
            <a:spLocks noGrp="1" noRot="1" noChangeAspect="1"/>
          </p:cNvSpPr>
          <p:nvPr>
            <p:ph type="sldImg" idx="2"/>
          </p:nvPr>
        </p:nvSpPr>
        <p:spPr>
          <a:xfrm>
            <a:off x="90488" y="746125"/>
            <a:ext cx="6624637" cy="3725863"/>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0562" y="4721186"/>
            <a:ext cx="5444490" cy="447270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440646"/>
            <a:ext cx="2949099" cy="49696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54939" y="9440646"/>
            <a:ext cx="2949099" cy="496967"/>
          </a:xfrm>
          <a:prstGeom prst="rect">
            <a:avLst/>
          </a:prstGeom>
        </p:spPr>
        <p:txBody>
          <a:bodyPr vert="horz" lIns="91440" tIns="45720" rIns="91440" bIns="45720" rtlCol="0" anchor="b"/>
          <a:lstStyle>
            <a:lvl1pPr algn="r">
              <a:defRPr sz="1200"/>
            </a:lvl1pPr>
          </a:lstStyle>
          <a:p>
            <a:fld id="{5DFA3554-790F-44C9-BFAE-3E6D5D7BE10A}" type="slidenum">
              <a:rPr lang="zh-CN" altLang="en-US" smtClean="0"/>
              <a:pPr/>
              <a:t>‹#›</a:t>
            </a:fld>
            <a:endParaRPr lang="zh-CN" altLang="en-US"/>
          </a:p>
        </p:txBody>
      </p:sp>
    </p:spTree>
    <p:extLst>
      <p:ext uri="{BB962C8B-B14F-4D97-AF65-F5344CB8AC3E}">
        <p14:creationId xmlns:p14="http://schemas.microsoft.com/office/powerpoint/2010/main" val="1407357595"/>
      </p:ext>
    </p:extLst>
  </p:cSld>
  <p:clrMap bg1="lt1" tx1="dk1" bg2="lt2" tx2="dk2" accent1="accent1" accent2="accent2" accent3="accent3" accent4="accent4" accent5="accent5" accent6="accent6" hlink="hlink" folHlink="folHlink"/>
  <p:notesStyle>
    <a:lvl1pPr marL="0" algn="l" defTabSz="1219352" rtl="0" eaLnBrk="1" latinLnBrk="0" hangingPunct="1">
      <a:defRPr sz="1600" kern="1200">
        <a:solidFill>
          <a:schemeClr val="tx1"/>
        </a:solidFill>
        <a:latin typeface="+mn-lt"/>
        <a:ea typeface="+mn-ea"/>
        <a:cs typeface="+mn-cs"/>
      </a:defRPr>
    </a:lvl1pPr>
    <a:lvl2pPr marL="609676" algn="l" defTabSz="1219352" rtl="0" eaLnBrk="1" latinLnBrk="0" hangingPunct="1">
      <a:defRPr sz="1600" kern="1200">
        <a:solidFill>
          <a:schemeClr val="tx1"/>
        </a:solidFill>
        <a:latin typeface="+mn-lt"/>
        <a:ea typeface="+mn-ea"/>
        <a:cs typeface="+mn-cs"/>
      </a:defRPr>
    </a:lvl2pPr>
    <a:lvl3pPr marL="1219352" algn="l" defTabSz="1219352" rtl="0" eaLnBrk="1" latinLnBrk="0" hangingPunct="1">
      <a:defRPr sz="1600" kern="1200">
        <a:solidFill>
          <a:schemeClr val="tx1"/>
        </a:solidFill>
        <a:latin typeface="+mn-lt"/>
        <a:ea typeface="+mn-ea"/>
        <a:cs typeface="+mn-cs"/>
      </a:defRPr>
    </a:lvl3pPr>
    <a:lvl4pPr marL="1829029" algn="l" defTabSz="1219352" rtl="0" eaLnBrk="1" latinLnBrk="0" hangingPunct="1">
      <a:defRPr sz="1600" kern="1200">
        <a:solidFill>
          <a:schemeClr val="tx1"/>
        </a:solidFill>
        <a:latin typeface="+mn-lt"/>
        <a:ea typeface="+mn-ea"/>
        <a:cs typeface="+mn-cs"/>
      </a:defRPr>
    </a:lvl4pPr>
    <a:lvl5pPr marL="2438705" algn="l" defTabSz="1219352" rtl="0" eaLnBrk="1" latinLnBrk="0" hangingPunct="1">
      <a:defRPr sz="1600" kern="1200">
        <a:solidFill>
          <a:schemeClr val="tx1"/>
        </a:solidFill>
        <a:latin typeface="+mn-lt"/>
        <a:ea typeface="+mn-ea"/>
        <a:cs typeface="+mn-cs"/>
      </a:defRPr>
    </a:lvl5pPr>
    <a:lvl6pPr marL="3048381" algn="l" defTabSz="1219352" rtl="0" eaLnBrk="1" latinLnBrk="0" hangingPunct="1">
      <a:defRPr sz="1600" kern="1200">
        <a:solidFill>
          <a:schemeClr val="tx1"/>
        </a:solidFill>
        <a:latin typeface="+mn-lt"/>
        <a:ea typeface="+mn-ea"/>
        <a:cs typeface="+mn-cs"/>
      </a:defRPr>
    </a:lvl6pPr>
    <a:lvl7pPr marL="3658057" algn="l" defTabSz="1219352" rtl="0" eaLnBrk="1" latinLnBrk="0" hangingPunct="1">
      <a:defRPr sz="1600" kern="1200">
        <a:solidFill>
          <a:schemeClr val="tx1"/>
        </a:solidFill>
        <a:latin typeface="+mn-lt"/>
        <a:ea typeface="+mn-ea"/>
        <a:cs typeface="+mn-cs"/>
      </a:defRPr>
    </a:lvl7pPr>
    <a:lvl8pPr marL="4267733" algn="l" defTabSz="1219352" rtl="0" eaLnBrk="1" latinLnBrk="0" hangingPunct="1">
      <a:defRPr sz="1600" kern="1200">
        <a:solidFill>
          <a:schemeClr val="tx1"/>
        </a:solidFill>
        <a:latin typeface="+mn-lt"/>
        <a:ea typeface="+mn-ea"/>
        <a:cs typeface="+mn-cs"/>
      </a:defRPr>
    </a:lvl8pPr>
    <a:lvl9pPr marL="4877410" algn="l" defTabSz="1219352"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5190CEF9-362C-4F6D-B9B0-1E4FED2139D6}" type="datetime8">
              <a:rPr lang="en-US" smtClean="0"/>
              <a:t>12/14/22 11:18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21071517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5190CEF9-362C-4F6D-B9B0-1E4FED2139D6}" type="datetime8">
              <a:rPr lang="en-US" smtClean="0"/>
              <a:t>12/14/22 11:18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1854524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15F9B1A9-CAEA-4E40-9659-3AAA2EAEEC3C}" type="slidenum">
              <a:rPr lang="en-US" altLang="zh-CN" smtClean="0">
                <a:solidFill>
                  <a:prstClr val="black"/>
                </a:solidFill>
              </a:rPr>
              <a:pPr/>
              <a:t>17</a:t>
            </a:fld>
            <a:endParaRPr lang="en-US" altLang="zh-CN">
              <a:solidFill>
                <a:prstClr val="black"/>
              </a:solidFill>
            </a:endParaRPr>
          </a:p>
        </p:txBody>
      </p:sp>
      <p:sp>
        <p:nvSpPr>
          <p:cNvPr id="76803" name="Rectangle 7"/>
          <p:cNvSpPr txBox="1">
            <a:spLocks noGrp="1" noChangeArrowheads="1"/>
          </p:cNvSpPr>
          <p:nvPr/>
        </p:nvSpPr>
        <p:spPr bwMode="auto">
          <a:xfrm>
            <a:off x="3855773" y="9441815"/>
            <a:ext cx="2949840" cy="497525"/>
          </a:xfrm>
          <a:prstGeom prst="rect">
            <a:avLst/>
          </a:prstGeom>
          <a:noFill/>
          <a:ln w="9525">
            <a:noFill/>
            <a:miter lim="800000"/>
            <a:headEnd/>
            <a:tailEnd/>
          </a:ln>
        </p:spPr>
        <p:txBody>
          <a:bodyPr lIns="93177" tIns="46589" rIns="93177" bIns="46589" anchor="b"/>
          <a:lstStyle/>
          <a:p>
            <a:pPr algn="r" defTabSz="931863" eaLnBrk="0" hangingPunct="0"/>
            <a:fld id="{BCC2ABD3-6192-4FC8-9429-95EBDAE7C5C1}" type="slidenum">
              <a:rPr lang="en-US" altLang="zh-CN" sz="1200">
                <a:solidFill>
                  <a:prstClr val="black"/>
                </a:solidFill>
                <a:ea typeface="MS PGothic" pitchFamily="34" charset="-128"/>
              </a:rPr>
              <a:pPr algn="r" defTabSz="931863" eaLnBrk="0" hangingPunct="0"/>
              <a:t>17</a:t>
            </a:fld>
            <a:endParaRPr lang="en-US" altLang="zh-CN" sz="1200">
              <a:solidFill>
                <a:prstClr val="black"/>
              </a:solidFill>
              <a:ea typeface="MS PGothic" pitchFamily="34" charset="-128"/>
            </a:endParaRPr>
          </a:p>
        </p:txBody>
      </p:sp>
      <p:sp>
        <p:nvSpPr>
          <p:cNvPr id="76804" name="Rectangle 2"/>
          <p:cNvSpPr>
            <a:spLocks noGrp="1" noRot="1" noChangeAspect="1" noChangeArrowheads="1" noTextEdit="1"/>
          </p:cNvSpPr>
          <p:nvPr>
            <p:ph type="sldImg"/>
          </p:nvPr>
        </p:nvSpPr>
        <p:spPr bwMode="auto">
          <a:xfrm>
            <a:off x="90488" y="746125"/>
            <a:ext cx="6624637" cy="3725863"/>
          </a:xfrm>
          <a:noFill/>
          <a:ln>
            <a:solidFill>
              <a:srgbClr val="000000"/>
            </a:solidFill>
            <a:miter lim="800000"/>
            <a:headEnd/>
            <a:tailEnd/>
          </a:ln>
        </p:spPr>
      </p:sp>
      <p:sp>
        <p:nvSpPr>
          <p:cNvPr id="103429" name="Rectangle 3"/>
          <p:cNvSpPr>
            <a:spLocks noGrp="1" noChangeArrowheads="1"/>
          </p:cNvSpPr>
          <p:nvPr>
            <p:ph type="body" idx="1"/>
          </p:nvPr>
        </p:nvSpPr>
        <p:spPr>
          <a:xfrm>
            <a:off x="907523" y="4722499"/>
            <a:ext cx="4990571" cy="4471351"/>
          </a:xfrm>
          <a:ln/>
        </p:spPr>
        <p:txBody>
          <a:bodyPr lIns="93177" tIns="46589" rIns="93177" bIns="46589"/>
          <a:lstStyle/>
          <a:p>
            <a:pPr eaLnBrk="1" fontAlgn="auto" hangingPunct="1">
              <a:spcBef>
                <a:spcPts val="0"/>
              </a:spcBef>
              <a:spcAft>
                <a:spcPts val="0"/>
              </a:spcAft>
              <a:defRPr/>
            </a:pPr>
            <a:endParaRPr lang="en-US" altLang="zh-CN" b="0" dirty="0"/>
          </a:p>
        </p:txBody>
      </p:sp>
    </p:spTree>
    <p:extLst>
      <p:ext uri="{BB962C8B-B14F-4D97-AF65-F5344CB8AC3E}">
        <p14:creationId xmlns:p14="http://schemas.microsoft.com/office/powerpoint/2010/main" val="40189897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标题 1"/>
          <p:cNvSpPr>
            <a:spLocks noGrp="1"/>
          </p:cNvSpPr>
          <p:nvPr>
            <p:ph type="title"/>
          </p:nvPr>
        </p:nvSpPr>
        <p:spPr>
          <a:xfrm>
            <a:off x="623635" y="2085266"/>
            <a:ext cx="8067034" cy="2207832"/>
          </a:xfrm>
          <a:prstGeom prst="rect">
            <a:avLst/>
          </a:prstGeom>
        </p:spPr>
        <p:txBody>
          <a:bodyPr anchor="ctr"/>
          <a:lstStyle>
            <a:lvl1pPr>
              <a:lnSpc>
                <a:spcPct val="100000"/>
              </a:lnSpc>
              <a:defRPr sz="9600">
                <a:solidFill>
                  <a:schemeClr val="tx1">
                    <a:lumMod val="75000"/>
                    <a:lumOff val="25000"/>
                  </a:schemeClr>
                </a:solidFill>
                <a:latin typeface="+mj-ea"/>
                <a:ea typeface="+mj-ea"/>
              </a:defRPr>
            </a:lvl1pPr>
          </a:lstStyle>
          <a:p>
            <a:r>
              <a:rPr lang="zh-CN" altLang="en-US" dirty="0"/>
              <a:t>单击此处编辑母版标题样式</a:t>
            </a:r>
          </a:p>
        </p:txBody>
      </p:sp>
      <p:sp>
        <p:nvSpPr>
          <p:cNvPr id="7" name="副标题 2"/>
          <p:cNvSpPr>
            <a:spLocks noGrp="1"/>
          </p:cNvSpPr>
          <p:nvPr>
            <p:ph type="subTitle" idx="11"/>
          </p:nvPr>
        </p:nvSpPr>
        <p:spPr>
          <a:xfrm>
            <a:off x="653178" y="4797152"/>
            <a:ext cx="5954987" cy="768086"/>
          </a:xfrm>
          <a:prstGeom prst="rect">
            <a:avLst/>
          </a:prstGeom>
        </p:spPr>
        <p:txBody>
          <a:bodyPr anchor="ctr"/>
          <a:lstStyle>
            <a:lvl1pPr marL="0" indent="0" algn="l" fontAlgn="t">
              <a:buNone/>
              <a:defRPr sz="2133" b="0">
                <a:solidFill>
                  <a:schemeClr val="tx1">
                    <a:lumMod val="75000"/>
                    <a:lumOff val="25000"/>
                  </a:schemeClr>
                </a:solidFill>
                <a:latin typeface="+mj-ea"/>
                <a:ea typeface="+mj-ea"/>
              </a:defRPr>
            </a:lvl1pPr>
            <a:lvl2pPr marL="609402" indent="0" algn="ctr">
              <a:buNone/>
              <a:defRPr>
                <a:solidFill>
                  <a:schemeClr val="tx1">
                    <a:tint val="75000"/>
                  </a:schemeClr>
                </a:solidFill>
              </a:defRPr>
            </a:lvl2pPr>
            <a:lvl3pPr marL="1218804" indent="0" algn="ctr">
              <a:buNone/>
              <a:defRPr>
                <a:solidFill>
                  <a:schemeClr val="tx1">
                    <a:tint val="75000"/>
                  </a:schemeClr>
                </a:solidFill>
              </a:defRPr>
            </a:lvl3pPr>
            <a:lvl4pPr marL="1828206" indent="0" algn="ctr">
              <a:buNone/>
              <a:defRPr>
                <a:solidFill>
                  <a:schemeClr val="tx1">
                    <a:tint val="75000"/>
                  </a:schemeClr>
                </a:solidFill>
              </a:defRPr>
            </a:lvl4pPr>
            <a:lvl5pPr marL="2437608" indent="0" algn="ctr">
              <a:buNone/>
              <a:defRPr>
                <a:solidFill>
                  <a:schemeClr val="tx1">
                    <a:tint val="75000"/>
                  </a:schemeClr>
                </a:solidFill>
              </a:defRPr>
            </a:lvl5pPr>
            <a:lvl6pPr marL="3047009" indent="0" algn="ctr">
              <a:buNone/>
              <a:defRPr>
                <a:solidFill>
                  <a:schemeClr val="tx1">
                    <a:tint val="75000"/>
                  </a:schemeClr>
                </a:solidFill>
              </a:defRPr>
            </a:lvl6pPr>
            <a:lvl7pPr marL="3656411" indent="0" algn="ctr">
              <a:buNone/>
              <a:defRPr>
                <a:solidFill>
                  <a:schemeClr val="tx1">
                    <a:tint val="75000"/>
                  </a:schemeClr>
                </a:solidFill>
              </a:defRPr>
            </a:lvl7pPr>
            <a:lvl8pPr marL="4265813" indent="0" algn="ctr">
              <a:buNone/>
              <a:defRPr>
                <a:solidFill>
                  <a:schemeClr val="tx1">
                    <a:tint val="75000"/>
                  </a:schemeClr>
                </a:solidFill>
              </a:defRPr>
            </a:lvl8pPr>
            <a:lvl9pPr marL="4875215" indent="0" algn="ctr">
              <a:buNone/>
              <a:defRPr>
                <a:solidFill>
                  <a:schemeClr val="tx1">
                    <a:tint val="75000"/>
                  </a:schemeClr>
                </a:solidFill>
              </a:defRPr>
            </a:lvl9pPr>
          </a:lstStyle>
          <a:p>
            <a:r>
              <a:rPr lang="zh-CN" altLang="en-US" dirty="0"/>
              <a:t>单击此处编辑母版副标题样式</a:t>
            </a:r>
            <a:endParaRPr lang="zh-CN" altLang="zh-CN" dirty="0"/>
          </a:p>
        </p:txBody>
      </p:sp>
    </p:spTree>
    <p:extLst>
      <p:ext uri="{BB962C8B-B14F-4D97-AF65-F5344CB8AC3E}">
        <p14:creationId xmlns:p14="http://schemas.microsoft.com/office/powerpoint/2010/main" val="619366543"/>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4" name="Rectangle 5"/>
          <p:cNvSpPr>
            <a:spLocks noChangeArrowheads="1"/>
          </p:cNvSpPr>
          <p:nvPr userDrawn="1"/>
        </p:nvSpPr>
        <p:spPr bwMode="auto">
          <a:xfrm>
            <a:off x="8493235" y="6504275"/>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Tree>
    <p:extLst>
      <p:ext uri="{BB962C8B-B14F-4D97-AF65-F5344CB8AC3E}">
        <p14:creationId xmlns:p14="http://schemas.microsoft.com/office/powerpoint/2010/main" val="4261775785"/>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10" name="标题 1"/>
          <p:cNvSpPr>
            <a:spLocks noGrp="1"/>
          </p:cNvSpPr>
          <p:nvPr>
            <p:ph type="ctrTitle"/>
          </p:nvPr>
        </p:nvSpPr>
        <p:spPr>
          <a:xfrm>
            <a:off x="239443" y="899614"/>
            <a:ext cx="6531276" cy="2387600"/>
          </a:xfrm>
          <a:prstGeom prst="rect">
            <a:avLst/>
          </a:prstGeom>
        </p:spPr>
        <p:txBody>
          <a:bodyPr anchor="ctr">
            <a:normAutofit/>
          </a:bodyPr>
          <a:lstStyle>
            <a:lvl1pPr algn="l">
              <a:defRPr>
                <a:latin typeface="微软雅黑" panose="020B0503020204020204" pitchFamily="34" charset="-122"/>
                <a:ea typeface="微软雅黑" panose="020B0503020204020204" pitchFamily="34" charset="-122"/>
              </a:defRPr>
            </a:lvl1pPr>
          </a:lstStyle>
          <a:p>
            <a:endParaRPr lang="en-US" sz="4798" dirty="0">
              <a:solidFill>
                <a:schemeClr val="bg1"/>
              </a:solidFill>
            </a:endParaRPr>
          </a:p>
        </p:txBody>
      </p:sp>
      <p:sp>
        <p:nvSpPr>
          <p:cNvPr id="11" name="副标题 2"/>
          <p:cNvSpPr>
            <a:spLocks noGrp="1"/>
          </p:cNvSpPr>
          <p:nvPr>
            <p:ph type="subTitle" idx="1"/>
          </p:nvPr>
        </p:nvSpPr>
        <p:spPr>
          <a:xfrm>
            <a:off x="239443" y="3429000"/>
            <a:ext cx="6531276" cy="885327"/>
          </a:xfrm>
          <a:prstGeom prst="rect">
            <a:avLst/>
          </a:prstGeom>
        </p:spPr>
        <p:txBody>
          <a:bodyPr anchor="ctr"/>
          <a:lstStyle>
            <a:lvl1pPr marL="0" indent="0" algn="l">
              <a:buNone/>
              <a:defRPr>
                <a:latin typeface="微软雅黑" panose="020B0503020204020204" pitchFamily="34" charset="-122"/>
                <a:ea typeface="微软雅黑" panose="020B0503020204020204" pitchFamily="34" charset="-122"/>
              </a:defRPr>
            </a:lvl1pPr>
          </a:lstStyle>
          <a:p>
            <a:endParaRPr lang="en-US" altLang="zh-CN" dirty="0">
              <a:solidFill>
                <a:schemeClr val="bg1"/>
              </a:solidFill>
            </a:endParaRPr>
          </a:p>
        </p:txBody>
      </p:sp>
    </p:spTree>
    <p:extLst>
      <p:ext uri="{BB962C8B-B14F-4D97-AF65-F5344CB8AC3E}">
        <p14:creationId xmlns:p14="http://schemas.microsoft.com/office/powerpoint/2010/main" val="153581731"/>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463546"/>
            <a:ext cx="10963473" cy="589190"/>
          </a:xfrm>
          <a:prstGeom prst="rect">
            <a:avLst/>
          </a:prstGeom>
        </p:spPr>
        <p:txBody>
          <a:bodyPr anchor="ct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a:lnSpc>
                <a:spcPct val="15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325827289"/>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463546"/>
            <a:ext cx="1073132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84784"/>
            <a:ext cx="10731328"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897912191"/>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463546"/>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a:lnSpc>
                <a:spcPct val="15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265044036"/>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5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5" y="620688"/>
            <a:ext cx="10963473" cy="589190"/>
          </a:xfrm>
          <a:prstGeom prst="rect">
            <a:avLst/>
          </a:prstGeom>
        </p:spPr>
        <p:txBody>
          <a:bodyP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12776"/>
            <a:ext cx="10963473" cy="4608512"/>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86455615"/>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5" y="548680"/>
            <a:ext cx="10963473" cy="589190"/>
          </a:xfrm>
          <a:prstGeom prst="rect">
            <a:avLst/>
          </a:prstGeom>
        </p:spPr>
        <p:txBody>
          <a:bodyP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12776"/>
            <a:ext cx="10963473" cy="4608512"/>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771020153"/>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54868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a:noFill/>
        </p:spPr>
        <p:txBody>
          <a:bodyPr/>
          <a:lstStyle>
            <a:lvl1pPr marL="239106" indent="-239106">
              <a:lnSpc>
                <a:spcPct val="15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844424178"/>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463546"/>
            <a:ext cx="10963473" cy="589190"/>
          </a:xfrm>
          <a:prstGeom prst="rect">
            <a:avLst/>
          </a:prstGeom>
        </p:spPr>
        <p:txBody>
          <a:bodyPr anchor="ctr"/>
          <a:lstStyle>
            <a:lvl1pPr>
              <a:defRPr sz="2800"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10" name="内容占位符 2"/>
          <p:cNvSpPr>
            <a:spLocks noGrp="1"/>
          </p:cNvSpPr>
          <p:nvPr>
            <p:ph sz="half" idx="1"/>
          </p:nvPr>
        </p:nvSpPr>
        <p:spPr>
          <a:xfrm>
            <a:off x="719684" y="1351536"/>
            <a:ext cx="10757396" cy="4525736"/>
          </a:xfrm>
          <a:prstGeom prst="rect">
            <a:avLst/>
          </a:prstGeom>
        </p:spPr>
        <p:txBody>
          <a:bodyPr/>
          <a:lstStyle>
            <a:lvl1pPr marL="239106" indent="-239106">
              <a:lnSpc>
                <a:spcPct val="150000"/>
              </a:lnSpc>
              <a:spcBef>
                <a:spcPts val="0"/>
              </a:spcBef>
              <a:buClr>
                <a:schemeClr val="accent2">
                  <a:lumMod val="90000"/>
                </a:schemeClr>
              </a:buClr>
              <a:defRPr sz="2000" b="0">
                <a:solidFill>
                  <a:schemeClr val="bg1"/>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00">
                <a:solidFill>
                  <a:schemeClr val="bg1"/>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400">
                <a:solidFill>
                  <a:schemeClr val="bg1"/>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140750755"/>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5" Type="http://schemas.openxmlformats.org/officeDocument/2006/relationships/hyperlink" Target="http://www.mindspore.cn/" TargetMode="External"/><Relationship Id="rId4" Type="http://schemas.openxmlformats.org/officeDocument/2006/relationships/hyperlink" Target="http://www.hiascend.com/" TargetMode="Externa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hyperlink" Target="http://www.mindspore.cn/" TargetMode="External"/><Relationship Id="rId2" Type="http://schemas.openxmlformats.org/officeDocument/2006/relationships/theme" Target="../theme/theme2.xml"/><Relationship Id="rId1" Type="http://schemas.openxmlformats.org/officeDocument/2006/relationships/slideLayout" Target="../slideLayouts/slideLayout2.xml"/><Relationship Id="rId6" Type="http://schemas.openxmlformats.org/officeDocument/2006/relationships/hyperlink" Target="http://www.hiascend.com/" TargetMode="External"/><Relationship Id="rId5" Type="http://schemas.openxmlformats.org/officeDocument/2006/relationships/image" Target="../media/image4.png"/><Relationship Id="rId4" Type="http://schemas.openxmlformats.org/officeDocument/2006/relationships/image" Target="../media/image3.png"/></Relationships>
</file>

<file path=ppt/slideMasters/_rels/slideMaster3.xml.rels><?xml version="1.0" encoding="UTF-8" standalone="yes"?>
<Relationships xmlns="http://schemas.openxmlformats.org/package/2006/relationships"><Relationship Id="rId8" Type="http://schemas.openxmlformats.org/officeDocument/2006/relationships/hyperlink" Target="http://www.hiascend.com/" TargetMode="External"/><Relationship Id="rId3" Type="http://schemas.openxmlformats.org/officeDocument/2006/relationships/slideLayout" Target="../slideLayouts/slideLayout5.xml"/><Relationship Id="rId7" Type="http://schemas.openxmlformats.org/officeDocument/2006/relationships/image" Target="../media/image4.png"/><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image" Target="../media/image3.png"/><Relationship Id="rId5" Type="http://schemas.openxmlformats.org/officeDocument/2006/relationships/theme" Target="../theme/theme3.xml"/><Relationship Id="rId4" Type="http://schemas.openxmlformats.org/officeDocument/2006/relationships/slideLayout" Target="../slideLayouts/slideLayout6.xml"/><Relationship Id="rId9" Type="http://schemas.openxmlformats.org/officeDocument/2006/relationships/hyperlink" Target="http://www.mindspore.cn/" TargetMode="Externa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8.xml"/><Relationship Id="rId1" Type="http://schemas.openxmlformats.org/officeDocument/2006/relationships/slideLayout" Target="../slideLayouts/slideLayout7.xml"/><Relationship Id="rId5" Type="http://schemas.openxmlformats.org/officeDocument/2006/relationships/hyperlink" Target="http://www.mindspore.cn/" TargetMode="External"/><Relationship Id="rId4" Type="http://schemas.openxmlformats.org/officeDocument/2006/relationships/hyperlink" Target="http://www.hiascend.com/" TargetMode="External"/></Relationships>
</file>

<file path=ppt/slideMasters/_rels/slideMaster5.xml.rels><?xml version="1.0" encoding="UTF-8" standalone="yes"?>
<Relationships xmlns="http://schemas.openxmlformats.org/package/2006/relationships"><Relationship Id="rId3" Type="http://schemas.openxmlformats.org/officeDocument/2006/relationships/hyperlink" Target="http://www.hiascend.com/" TargetMode="External"/><Relationship Id="rId2" Type="http://schemas.openxmlformats.org/officeDocument/2006/relationships/theme" Target="../theme/theme5.xml"/><Relationship Id="rId1" Type="http://schemas.openxmlformats.org/officeDocument/2006/relationships/slideLayout" Target="../slideLayouts/slideLayout9.xml"/><Relationship Id="rId4" Type="http://schemas.openxmlformats.org/officeDocument/2006/relationships/hyperlink" Target="http://www.mindspore.cn/" TargetMode="Externa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hyperlink" Target="http://www.mindspore.cn/" TargetMode="External"/><Relationship Id="rId2" Type="http://schemas.openxmlformats.org/officeDocument/2006/relationships/theme" Target="../theme/theme6.xml"/><Relationship Id="rId1" Type="http://schemas.openxmlformats.org/officeDocument/2006/relationships/slideLayout" Target="../slideLayouts/slideLayout10.xml"/><Relationship Id="rId6" Type="http://schemas.openxmlformats.org/officeDocument/2006/relationships/hyperlink" Target="http://www.hiascend.com/" TargetMode="External"/><Relationship Id="rId5" Type="http://schemas.openxmlformats.org/officeDocument/2006/relationships/image" Target="../media/image7.png"/><Relationship Id="rId4" Type="http://schemas.openxmlformats.org/officeDocument/2006/relationships/image" Target="../media/image6.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Picture 6" descr="C:\Users\z00205060\Desktop\CP项目\规范类文件\新建文件夹\巴展视觉物料规范-18.jpg"/>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22299" y="1050"/>
            <a:ext cx="12196763" cy="6856951"/>
          </a:xfrm>
          <a:prstGeom prst="rect">
            <a:avLst/>
          </a:prstGeom>
          <a:noFill/>
        </p:spPr>
      </p:pic>
      <p:sp>
        <p:nvSpPr>
          <p:cNvPr id="166" name="TextBox 165"/>
          <p:cNvSpPr txBox="1"/>
          <p:nvPr userDrawn="1"/>
        </p:nvSpPr>
        <p:spPr>
          <a:xfrm>
            <a:off x="239443" y="6285801"/>
            <a:ext cx="4706361" cy="338426"/>
          </a:xfrm>
          <a:prstGeom prst="rect">
            <a:avLst/>
          </a:prstGeom>
          <a:noFill/>
        </p:spPr>
        <p:txBody>
          <a:bodyPr wrap="square" rtlCol="0">
            <a:spAutoFit/>
          </a:bodyPr>
          <a:lstStyle/>
          <a:p>
            <a:r>
              <a:rPr lang="en-US" altLang="zh-CN" sz="1599" dirty="0">
                <a:solidFill>
                  <a:srgbClr val="000000">
                    <a:lumMod val="50000"/>
                    <a:lumOff val="50000"/>
                  </a:srgbClr>
                </a:solidFill>
                <a:latin typeface="+mj-ea"/>
                <a:ea typeface="+mj-ea"/>
              </a:rPr>
              <a:t>Building a better connected world</a:t>
            </a:r>
            <a:endParaRPr lang="zh-CN" altLang="en-US" sz="1599" dirty="0">
              <a:solidFill>
                <a:srgbClr val="000000">
                  <a:lumMod val="50000"/>
                  <a:lumOff val="50000"/>
                </a:srgbClr>
              </a:solidFill>
              <a:latin typeface="+mj-ea"/>
              <a:ea typeface="+mj-ea"/>
            </a:endParaRPr>
          </a:p>
        </p:txBody>
      </p:sp>
      <p:sp>
        <p:nvSpPr>
          <p:cNvPr id="167" name="副标题 2"/>
          <p:cNvSpPr txBox="1">
            <a:spLocks/>
          </p:cNvSpPr>
          <p:nvPr userDrawn="1"/>
        </p:nvSpPr>
        <p:spPr bwMode="auto">
          <a:xfrm>
            <a:off x="9644112" y="6308431"/>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4">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5">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3450727918"/>
      </p:ext>
    </p:extLst>
  </p:cSld>
  <p:clrMap bg1="lt1" tx1="dk1" bg2="lt2" tx2="dk2" accent1="accent1" accent2="accent2" accent3="accent3" accent4="accent4" accent5="accent5" accent6="accent6" hlink="hlink" folHlink="folHlink"/>
  <p:sldLayoutIdLst>
    <p:sldLayoutId id="2147483830" r:id="rId1"/>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hf hdr="0" ftr="0" dt="0"/>
  <p:txStyles>
    <p:titleStyle>
      <a:lvl1pPr algn="l" rtl="0" eaLnBrk="1" fontAlgn="base" hangingPunct="1">
        <a:spcBef>
          <a:spcPct val="0"/>
        </a:spcBef>
        <a:spcAft>
          <a:spcPct val="0"/>
        </a:spcAft>
        <a:defRPr sz="4265" b="1">
          <a:solidFill>
            <a:schemeClr val="tx1"/>
          </a:solidFill>
          <a:latin typeface="黑体" pitchFamily="49" charset="-122"/>
          <a:ea typeface="黑体" pitchFamily="49" charset="-122"/>
          <a:cs typeface="+mj-cs"/>
        </a:defRPr>
      </a:lvl1pPr>
      <a:lvl2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2pPr>
      <a:lvl3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3pPr>
      <a:lvl4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4pPr>
      <a:lvl5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1" fontAlgn="base" hangingPunct="1">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1" fontAlgn="base" hangingPunct="1">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1" fontAlgn="base" hangingPunct="1">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1" fontAlgn="base" hangingPunct="1">
        <a:spcBef>
          <a:spcPct val="20000"/>
        </a:spcBef>
        <a:spcAft>
          <a:spcPct val="0"/>
        </a:spcAft>
        <a:buChar char="–"/>
        <a:defRPr sz="2133">
          <a:solidFill>
            <a:schemeClr val="tx1"/>
          </a:solidFill>
          <a:latin typeface="+mn-lt"/>
          <a:ea typeface="+mn-ea"/>
          <a:cs typeface="+mn-cs"/>
        </a:defRPr>
      </a:lvl4pPr>
      <a:lvl5pPr marL="2742308"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83" name="图片 82"/>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flipH="1">
            <a:off x="0" y="1810"/>
            <a:ext cx="12196763" cy="4792771"/>
          </a:xfrm>
          <a:prstGeom prst="rect">
            <a:avLst/>
          </a:prstGeom>
        </p:spPr>
      </p:pic>
      <p:sp>
        <p:nvSpPr>
          <p:cNvPr id="78" name="矩形 77"/>
          <p:cNvSpPr/>
          <p:nvPr userDrawn="1"/>
        </p:nvSpPr>
        <p:spPr bwMode="auto">
          <a:xfrm>
            <a:off x="-33880" y="4752404"/>
            <a:ext cx="12230643" cy="2842586"/>
          </a:xfrm>
          <a:prstGeom prst="rect">
            <a:avLst/>
          </a:prstGeom>
          <a:blipFill dpi="0" rotWithShape="1">
            <a:blip r:embed="rId4"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3077" name="Rectangle 15"/>
          <p:cNvSpPr>
            <a:spLocks noChangeArrowheads="1"/>
          </p:cNvSpPr>
          <p:nvPr/>
        </p:nvSpPr>
        <p:spPr bwMode="auto">
          <a:xfrm>
            <a:off x="-2604517" y="692151"/>
            <a:ext cx="2460528" cy="73613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英文标题</a:t>
            </a:r>
            <a:r>
              <a:rPr lang="en-US" altLang="zh-CN" sz="1466" dirty="0">
                <a:solidFill>
                  <a:srgbClr val="FFFFFF"/>
                </a:solidFill>
                <a:latin typeface="Calibri" charset="0"/>
                <a:ea typeface="宋体" charset="-122"/>
              </a:rPr>
              <a:t>:32-35pt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Medium</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中文标题</a:t>
            </a:r>
            <a:r>
              <a:rPr lang="en-US" altLang="zh-CN" sz="1466" dirty="0">
                <a:solidFill>
                  <a:srgbClr val="FFFFFF"/>
                </a:solidFill>
                <a:latin typeface="Calibri" charset="0"/>
                <a:ea typeface="宋体" charset="-122"/>
              </a:rPr>
              <a:t>:30-32pt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黑体</a:t>
            </a: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英文正文</a:t>
            </a:r>
            <a:r>
              <a:rPr lang="en-US" altLang="zh-CN" sz="1466" dirty="0">
                <a:solidFill>
                  <a:srgbClr val="FFFFFF"/>
                </a:solidFill>
                <a:latin typeface="Calibri" charset="0"/>
                <a:ea typeface="宋体" charset="-122"/>
              </a:rPr>
              <a:t>:20-22pt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 </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 :18pt  </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Regular</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中文正文</a:t>
            </a:r>
            <a:r>
              <a:rPr lang="en-US" altLang="zh-CN" sz="1466" dirty="0">
                <a:solidFill>
                  <a:srgbClr val="FFFFFF"/>
                </a:solidFill>
                <a:latin typeface="Calibri" charset="0"/>
                <a:ea typeface="宋体" charset="-122"/>
              </a:rPr>
              <a:t>:18-20pt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):18pt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细黑体</a:t>
            </a:r>
            <a:r>
              <a:rPr lang="zh-CN" altLang="en-US" sz="1466" b="1" dirty="0">
                <a:solidFill>
                  <a:srgbClr val="FFFFFF"/>
                </a:solidFill>
                <a:latin typeface="Arial" charset="0"/>
                <a:ea typeface="华文细黑" charset="-122"/>
              </a:rPr>
              <a:t> </a:t>
            </a:r>
          </a:p>
        </p:txBody>
      </p:sp>
      <p:sp>
        <p:nvSpPr>
          <p:cNvPr id="3081" name="Rectangle 17"/>
          <p:cNvSpPr>
            <a:spLocks noChangeArrowheads="1"/>
          </p:cNvSpPr>
          <p:nvPr/>
        </p:nvSpPr>
        <p:spPr bwMode="auto">
          <a:xfrm>
            <a:off x="12438159" y="3371842"/>
            <a:ext cx="1226029" cy="400051"/>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1862" tIns="60931" rIns="121862" bIns="60931" anchor="ctr">
            <a:spAutoFit/>
          </a:bodyPr>
          <a:lstStyle/>
          <a:p>
            <a:endParaRPr lang="zh-CN" altLang="en-US">
              <a:solidFill>
                <a:srgbClr val="000000"/>
              </a:solidFill>
              <a:latin typeface="Calibri" charset="0"/>
              <a:ea typeface="宋体" charset="-122"/>
            </a:endParaRPr>
          </a:p>
        </p:txBody>
      </p:sp>
      <p:grpSp>
        <p:nvGrpSpPr>
          <p:cNvPr id="2" name="Group 18"/>
          <p:cNvGrpSpPr>
            <a:grpSpLocks/>
          </p:cNvGrpSpPr>
          <p:nvPr/>
        </p:nvGrpSpPr>
        <p:grpSpPr bwMode="auto">
          <a:xfrm>
            <a:off x="12552504" y="3727418"/>
            <a:ext cx="986752" cy="182532"/>
            <a:chOff x="5893" y="2387"/>
            <a:chExt cx="466" cy="115"/>
          </a:xfrm>
        </p:grpSpPr>
        <p:sp>
          <p:nvSpPr>
            <p:cNvPr id="3143"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4"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5"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6"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 name="Group 23"/>
          <p:cNvGrpSpPr>
            <a:grpSpLocks/>
          </p:cNvGrpSpPr>
          <p:nvPr/>
        </p:nvGrpSpPr>
        <p:grpSpPr bwMode="auto">
          <a:xfrm>
            <a:off x="12552504" y="3943282"/>
            <a:ext cx="986752" cy="182532"/>
            <a:chOff x="5893" y="2523"/>
            <a:chExt cx="466" cy="115"/>
          </a:xfrm>
        </p:grpSpPr>
        <p:sp>
          <p:nvSpPr>
            <p:cNvPr id="3139"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0"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1"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2"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 name="Group 28"/>
          <p:cNvGrpSpPr>
            <a:grpSpLocks/>
          </p:cNvGrpSpPr>
          <p:nvPr/>
        </p:nvGrpSpPr>
        <p:grpSpPr bwMode="auto">
          <a:xfrm>
            <a:off x="12552504" y="4159146"/>
            <a:ext cx="986752" cy="182532"/>
            <a:chOff x="5893" y="2659"/>
            <a:chExt cx="466" cy="115"/>
          </a:xfrm>
        </p:grpSpPr>
        <p:sp>
          <p:nvSpPr>
            <p:cNvPr id="3135"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6"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7"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8"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 name="Group 33"/>
          <p:cNvGrpSpPr>
            <a:grpSpLocks/>
          </p:cNvGrpSpPr>
          <p:nvPr/>
        </p:nvGrpSpPr>
        <p:grpSpPr bwMode="auto">
          <a:xfrm>
            <a:off x="12552504" y="3511551"/>
            <a:ext cx="986752" cy="188882"/>
            <a:chOff x="5893" y="2251"/>
            <a:chExt cx="466" cy="119"/>
          </a:xfrm>
        </p:grpSpPr>
        <p:sp>
          <p:nvSpPr>
            <p:cNvPr id="3131"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2"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3"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4"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 name="Group 38"/>
          <p:cNvGrpSpPr>
            <a:grpSpLocks/>
          </p:cNvGrpSpPr>
          <p:nvPr/>
        </p:nvGrpSpPr>
        <p:grpSpPr bwMode="auto">
          <a:xfrm>
            <a:off x="12552504" y="4519449"/>
            <a:ext cx="986752" cy="182532"/>
            <a:chOff x="5893" y="2886"/>
            <a:chExt cx="466" cy="115"/>
          </a:xfrm>
        </p:grpSpPr>
        <p:sp>
          <p:nvSpPr>
            <p:cNvPr id="3127"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8"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9"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0"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 name="Group 43"/>
          <p:cNvGrpSpPr>
            <a:grpSpLocks/>
          </p:cNvGrpSpPr>
          <p:nvPr/>
        </p:nvGrpSpPr>
        <p:grpSpPr bwMode="auto">
          <a:xfrm>
            <a:off x="12552504" y="4735313"/>
            <a:ext cx="986752" cy="182532"/>
            <a:chOff x="5893" y="3022"/>
            <a:chExt cx="466" cy="115"/>
          </a:xfrm>
        </p:grpSpPr>
        <p:sp>
          <p:nvSpPr>
            <p:cNvPr id="3123"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4"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5"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6"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 name="Group 48"/>
          <p:cNvGrpSpPr>
            <a:grpSpLocks/>
          </p:cNvGrpSpPr>
          <p:nvPr/>
        </p:nvGrpSpPr>
        <p:grpSpPr bwMode="auto">
          <a:xfrm>
            <a:off x="12552504" y="4951179"/>
            <a:ext cx="986752" cy="182532"/>
            <a:chOff x="5893" y="3158"/>
            <a:chExt cx="466" cy="115"/>
          </a:xfrm>
        </p:grpSpPr>
        <p:sp>
          <p:nvSpPr>
            <p:cNvPr id="3119"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0"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1"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2"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 name="Group 53"/>
          <p:cNvGrpSpPr>
            <a:grpSpLocks/>
          </p:cNvGrpSpPr>
          <p:nvPr/>
        </p:nvGrpSpPr>
        <p:grpSpPr bwMode="auto">
          <a:xfrm>
            <a:off x="12552504" y="5311482"/>
            <a:ext cx="986752" cy="182532"/>
            <a:chOff x="5893" y="3385"/>
            <a:chExt cx="466" cy="115"/>
          </a:xfrm>
        </p:grpSpPr>
        <p:sp>
          <p:nvSpPr>
            <p:cNvPr id="3115"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6"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7"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8"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 name="Group 58"/>
          <p:cNvGrpSpPr>
            <a:grpSpLocks/>
          </p:cNvGrpSpPr>
          <p:nvPr/>
        </p:nvGrpSpPr>
        <p:grpSpPr bwMode="auto">
          <a:xfrm>
            <a:off x="12552504" y="5527346"/>
            <a:ext cx="986752" cy="182532"/>
            <a:chOff x="5893" y="3521"/>
            <a:chExt cx="466" cy="115"/>
          </a:xfrm>
        </p:grpSpPr>
        <p:sp>
          <p:nvSpPr>
            <p:cNvPr id="3111"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2"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3"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4"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 name="Group 63"/>
          <p:cNvGrpSpPr>
            <a:grpSpLocks/>
          </p:cNvGrpSpPr>
          <p:nvPr/>
        </p:nvGrpSpPr>
        <p:grpSpPr bwMode="auto">
          <a:xfrm>
            <a:off x="12552504" y="5743210"/>
            <a:ext cx="986752" cy="182532"/>
            <a:chOff x="5893" y="3657"/>
            <a:chExt cx="466" cy="115"/>
          </a:xfrm>
        </p:grpSpPr>
        <p:sp>
          <p:nvSpPr>
            <p:cNvPr id="3107"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8"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9"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0"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68"/>
          <p:cNvGrpSpPr>
            <a:grpSpLocks/>
          </p:cNvGrpSpPr>
          <p:nvPr/>
        </p:nvGrpSpPr>
        <p:grpSpPr bwMode="auto">
          <a:xfrm>
            <a:off x="12552504" y="6103513"/>
            <a:ext cx="986752" cy="182532"/>
            <a:chOff x="5893" y="3884"/>
            <a:chExt cx="466" cy="115"/>
          </a:xfrm>
        </p:grpSpPr>
        <p:sp>
          <p:nvSpPr>
            <p:cNvPr id="3103"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4"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5"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6"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73"/>
          <p:cNvGrpSpPr>
            <a:grpSpLocks/>
          </p:cNvGrpSpPr>
          <p:nvPr/>
        </p:nvGrpSpPr>
        <p:grpSpPr bwMode="auto">
          <a:xfrm>
            <a:off x="12552504" y="6328901"/>
            <a:ext cx="986752" cy="182532"/>
            <a:chOff x="5893" y="4026"/>
            <a:chExt cx="466" cy="115"/>
          </a:xfrm>
        </p:grpSpPr>
        <p:sp>
          <p:nvSpPr>
            <p:cNvPr id="3099"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0"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1"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2"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78"/>
          <p:cNvGrpSpPr>
            <a:grpSpLocks/>
          </p:cNvGrpSpPr>
          <p:nvPr/>
        </p:nvGrpSpPr>
        <p:grpSpPr bwMode="auto">
          <a:xfrm>
            <a:off x="12552504" y="6552703"/>
            <a:ext cx="986752" cy="182532"/>
            <a:chOff x="5893" y="4167"/>
            <a:chExt cx="466" cy="115"/>
          </a:xfrm>
        </p:grpSpPr>
        <p:sp>
          <p:nvSpPr>
            <p:cNvPr id="3095"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6"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7"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8"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3079" name="Rectangle 83"/>
          <p:cNvSpPr>
            <a:spLocks noChangeArrowheads="1"/>
          </p:cNvSpPr>
          <p:nvPr/>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建议同一页面内不超过四种颜色，以下是</a:t>
            </a:r>
            <a:r>
              <a:rPr lang="en-US" altLang="zh-CN" sz="1333" dirty="0">
                <a:solidFill>
                  <a:srgbClr val="FFFFFF"/>
                </a:solidFill>
                <a:latin typeface="微软雅黑" pitchFamily="34" charset="-122"/>
                <a:ea typeface="微软雅黑" pitchFamily="34" charset="-122"/>
              </a:rPr>
              <a:t>13</a:t>
            </a:r>
            <a:r>
              <a:rPr lang="zh-CN" altLang="en-US" sz="1333" dirty="0">
                <a:solidFill>
                  <a:srgbClr val="FFFFFF"/>
                </a:solidFill>
                <a:latin typeface="微软雅黑" pitchFamily="34" charset="-122"/>
                <a:ea typeface="微软雅黑" pitchFamily="34" charset="-122"/>
              </a:rPr>
              <a:t>组配色方案，同一页面内只选择一组使用。（仅供参考）</a:t>
            </a:r>
          </a:p>
        </p:txBody>
      </p:sp>
      <p:sp>
        <p:nvSpPr>
          <p:cNvPr id="3080" name="Rectangle 84"/>
          <p:cNvSpPr>
            <a:spLocks noChangeArrowheads="1"/>
          </p:cNvSpPr>
          <p:nvPr/>
        </p:nvSpPr>
        <p:spPr bwMode="auto">
          <a:xfrm>
            <a:off x="12340755" y="8468"/>
            <a:ext cx="1494950" cy="846317"/>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a:lnSpc>
                <a:spcPct val="120000"/>
              </a:lnSpc>
              <a:buClr>
                <a:srgbClr val="777777"/>
              </a:buClr>
              <a:buSzPct val="60000"/>
              <a:buFont typeface="Wingdings" charset="2"/>
              <a:buNone/>
            </a:pPr>
            <a:r>
              <a:rPr lang="zh-CN" altLang="en-US" sz="1333">
                <a:solidFill>
                  <a:srgbClr val="FFFFFF"/>
                </a:solidFill>
                <a:latin typeface="微软雅黑" pitchFamily="34" charset="-122"/>
                <a:ea typeface="微软雅黑" pitchFamily="34" charset="-122"/>
              </a:rPr>
              <a:t>客户或者合作伙伴的标志放在右上角</a:t>
            </a:r>
            <a:r>
              <a:rPr lang="en-US" altLang="zh-CN" sz="1333">
                <a:solidFill>
                  <a:srgbClr val="FFFFFF"/>
                </a:solidFill>
                <a:latin typeface="微软雅黑" pitchFamily="34" charset="-122"/>
                <a:ea typeface="微软雅黑" pitchFamily="34" charset="-122"/>
              </a:rPr>
              <a:t>.</a:t>
            </a:r>
            <a:endParaRPr lang="zh-CN" altLang="en-US" sz="1333">
              <a:solidFill>
                <a:srgbClr val="FFFFFF"/>
              </a:solidFill>
              <a:latin typeface="微软雅黑" pitchFamily="34" charset="-122"/>
              <a:ea typeface="微软雅黑" pitchFamily="34" charset="-122"/>
            </a:endParaRPr>
          </a:p>
        </p:txBody>
      </p:sp>
      <p:sp>
        <p:nvSpPr>
          <p:cNvPr id="77" name="副标题 2"/>
          <p:cNvSpPr txBox="1">
            <a:spLocks/>
          </p:cNvSpPr>
          <p:nvPr userDrawn="1"/>
        </p:nvSpPr>
        <p:spPr bwMode="auto">
          <a:xfrm>
            <a:off x="3664323" y="6347930"/>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&amp;</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MindSpore</a:t>
            </a:r>
          </a:p>
        </p:txBody>
      </p:sp>
      <p:pic>
        <p:nvPicPr>
          <p:cNvPr id="1026" name="Picture 2"/>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143395" y="6296150"/>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0" name="副标题 2">
            <a:extLst>
              <a:ext uri="{FF2B5EF4-FFF2-40B4-BE49-F238E27FC236}">
                <a16:creationId xmlns:a16="http://schemas.microsoft.com/office/drawing/2014/main" id="{A634CC0A-DFBC-A14F-BE2B-B5B3D2F6625A}"/>
              </a:ext>
            </a:extLst>
          </p:cNvPr>
          <p:cNvSpPr txBox="1">
            <a:spLocks/>
          </p:cNvSpPr>
          <p:nvPr userDrawn="1"/>
        </p:nvSpPr>
        <p:spPr bwMode="auto">
          <a:xfrm>
            <a:off x="9939205" y="6309320"/>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889" r:id="rId1"/>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8" name="矩形 77"/>
          <p:cNvSpPr/>
          <p:nvPr userDrawn="1"/>
        </p:nvSpPr>
        <p:spPr bwMode="auto">
          <a:xfrm>
            <a:off x="-33880" y="4752404"/>
            <a:ext cx="12230643" cy="2842586"/>
          </a:xfrm>
          <a:prstGeom prst="rect">
            <a:avLst/>
          </a:prstGeom>
          <a:blipFill dpi="0" rotWithShape="1">
            <a:blip r:embed="rId6"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3077" name="Rectangle 15"/>
          <p:cNvSpPr>
            <a:spLocks noChangeArrowheads="1"/>
          </p:cNvSpPr>
          <p:nvPr/>
        </p:nvSpPr>
        <p:spPr bwMode="auto">
          <a:xfrm>
            <a:off x="-2604517" y="692151"/>
            <a:ext cx="2460528" cy="73613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英文标题</a:t>
            </a:r>
            <a:r>
              <a:rPr lang="en-US" altLang="zh-CN" sz="1466" dirty="0">
                <a:solidFill>
                  <a:srgbClr val="FFFFFF"/>
                </a:solidFill>
                <a:latin typeface="Calibri" charset="0"/>
                <a:ea typeface="宋体" charset="-122"/>
              </a:rPr>
              <a:t>:32-35pt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Medium</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中文标题</a:t>
            </a:r>
            <a:r>
              <a:rPr lang="en-US" altLang="zh-CN" sz="1466" dirty="0">
                <a:solidFill>
                  <a:srgbClr val="FFFFFF"/>
                </a:solidFill>
                <a:latin typeface="Calibri" charset="0"/>
                <a:ea typeface="宋体" charset="-122"/>
              </a:rPr>
              <a:t>:30-32pt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黑体</a:t>
            </a: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英文正文</a:t>
            </a:r>
            <a:r>
              <a:rPr lang="en-US" altLang="zh-CN" sz="1466" dirty="0">
                <a:solidFill>
                  <a:srgbClr val="FFFFFF"/>
                </a:solidFill>
                <a:latin typeface="Calibri" charset="0"/>
                <a:ea typeface="宋体" charset="-122"/>
              </a:rPr>
              <a:t>:20-22pt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 </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 :18pt  </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Regular</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中文正文</a:t>
            </a:r>
            <a:r>
              <a:rPr lang="en-US" altLang="zh-CN" sz="1466" dirty="0">
                <a:solidFill>
                  <a:srgbClr val="FFFFFF"/>
                </a:solidFill>
                <a:latin typeface="Calibri" charset="0"/>
                <a:ea typeface="宋体" charset="-122"/>
              </a:rPr>
              <a:t>:18-20pt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):18pt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细黑体</a:t>
            </a:r>
            <a:r>
              <a:rPr lang="zh-CN" altLang="en-US" sz="1466" b="1" dirty="0">
                <a:solidFill>
                  <a:srgbClr val="FFFFFF"/>
                </a:solidFill>
                <a:latin typeface="Arial" charset="0"/>
                <a:ea typeface="华文细黑" charset="-122"/>
              </a:rPr>
              <a:t> </a:t>
            </a:r>
          </a:p>
        </p:txBody>
      </p:sp>
      <p:sp>
        <p:nvSpPr>
          <p:cNvPr id="3081" name="Rectangle 17"/>
          <p:cNvSpPr>
            <a:spLocks noChangeArrowheads="1"/>
          </p:cNvSpPr>
          <p:nvPr/>
        </p:nvSpPr>
        <p:spPr bwMode="auto">
          <a:xfrm>
            <a:off x="12438159" y="3371842"/>
            <a:ext cx="1226029" cy="400051"/>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1862" tIns="60931" rIns="121862" bIns="60931" anchor="ctr">
            <a:spAutoFit/>
          </a:bodyPr>
          <a:lstStyle/>
          <a:p>
            <a:endParaRPr lang="zh-CN" altLang="en-US">
              <a:solidFill>
                <a:srgbClr val="000000"/>
              </a:solidFill>
              <a:latin typeface="Calibri" charset="0"/>
              <a:ea typeface="宋体" charset="-122"/>
            </a:endParaRPr>
          </a:p>
        </p:txBody>
      </p:sp>
      <p:grpSp>
        <p:nvGrpSpPr>
          <p:cNvPr id="2" name="Group 18"/>
          <p:cNvGrpSpPr>
            <a:grpSpLocks/>
          </p:cNvGrpSpPr>
          <p:nvPr/>
        </p:nvGrpSpPr>
        <p:grpSpPr bwMode="auto">
          <a:xfrm>
            <a:off x="12552504" y="3727418"/>
            <a:ext cx="986752" cy="182532"/>
            <a:chOff x="5893" y="2387"/>
            <a:chExt cx="466" cy="115"/>
          </a:xfrm>
        </p:grpSpPr>
        <p:sp>
          <p:nvSpPr>
            <p:cNvPr id="3143"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4"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5"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6"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 name="Group 23"/>
          <p:cNvGrpSpPr>
            <a:grpSpLocks/>
          </p:cNvGrpSpPr>
          <p:nvPr/>
        </p:nvGrpSpPr>
        <p:grpSpPr bwMode="auto">
          <a:xfrm>
            <a:off x="12552504" y="3943282"/>
            <a:ext cx="986752" cy="182532"/>
            <a:chOff x="5893" y="2523"/>
            <a:chExt cx="466" cy="115"/>
          </a:xfrm>
        </p:grpSpPr>
        <p:sp>
          <p:nvSpPr>
            <p:cNvPr id="3139"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0"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1"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2"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 name="Group 28"/>
          <p:cNvGrpSpPr>
            <a:grpSpLocks/>
          </p:cNvGrpSpPr>
          <p:nvPr/>
        </p:nvGrpSpPr>
        <p:grpSpPr bwMode="auto">
          <a:xfrm>
            <a:off x="12552504" y="4159146"/>
            <a:ext cx="986752" cy="182532"/>
            <a:chOff x="5893" y="2659"/>
            <a:chExt cx="466" cy="115"/>
          </a:xfrm>
        </p:grpSpPr>
        <p:sp>
          <p:nvSpPr>
            <p:cNvPr id="3135"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6"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7"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8"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 name="Group 33"/>
          <p:cNvGrpSpPr>
            <a:grpSpLocks/>
          </p:cNvGrpSpPr>
          <p:nvPr/>
        </p:nvGrpSpPr>
        <p:grpSpPr bwMode="auto">
          <a:xfrm>
            <a:off x="12552504" y="3511551"/>
            <a:ext cx="986752" cy="188882"/>
            <a:chOff x="5893" y="2251"/>
            <a:chExt cx="466" cy="119"/>
          </a:xfrm>
        </p:grpSpPr>
        <p:sp>
          <p:nvSpPr>
            <p:cNvPr id="3131"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2"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3"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4"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 name="Group 38"/>
          <p:cNvGrpSpPr>
            <a:grpSpLocks/>
          </p:cNvGrpSpPr>
          <p:nvPr/>
        </p:nvGrpSpPr>
        <p:grpSpPr bwMode="auto">
          <a:xfrm>
            <a:off x="12552504" y="4519449"/>
            <a:ext cx="986752" cy="182532"/>
            <a:chOff x="5893" y="2886"/>
            <a:chExt cx="466" cy="115"/>
          </a:xfrm>
        </p:grpSpPr>
        <p:sp>
          <p:nvSpPr>
            <p:cNvPr id="3127"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8"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9"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0"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 name="Group 43"/>
          <p:cNvGrpSpPr>
            <a:grpSpLocks/>
          </p:cNvGrpSpPr>
          <p:nvPr/>
        </p:nvGrpSpPr>
        <p:grpSpPr bwMode="auto">
          <a:xfrm>
            <a:off x="12552504" y="4735313"/>
            <a:ext cx="986752" cy="182532"/>
            <a:chOff x="5893" y="3022"/>
            <a:chExt cx="466" cy="115"/>
          </a:xfrm>
        </p:grpSpPr>
        <p:sp>
          <p:nvSpPr>
            <p:cNvPr id="3123"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4"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5"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6"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 name="Group 48"/>
          <p:cNvGrpSpPr>
            <a:grpSpLocks/>
          </p:cNvGrpSpPr>
          <p:nvPr/>
        </p:nvGrpSpPr>
        <p:grpSpPr bwMode="auto">
          <a:xfrm>
            <a:off x="12552504" y="4951179"/>
            <a:ext cx="986752" cy="182532"/>
            <a:chOff x="5893" y="3158"/>
            <a:chExt cx="466" cy="115"/>
          </a:xfrm>
        </p:grpSpPr>
        <p:sp>
          <p:nvSpPr>
            <p:cNvPr id="3119"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0"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1"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2"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 name="Group 53"/>
          <p:cNvGrpSpPr>
            <a:grpSpLocks/>
          </p:cNvGrpSpPr>
          <p:nvPr/>
        </p:nvGrpSpPr>
        <p:grpSpPr bwMode="auto">
          <a:xfrm>
            <a:off x="12552504" y="5311482"/>
            <a:ext cx="986752" cy="182532"/>
            <a:chOff x="5893" y="3385"/>
            <a:chExt cx="466" cy="115"/>
          </a:xfrm>
        </p:grpSpPr>
        <p:sp>
          <p:nvSpPr>
            <p:cNvPr id="3115"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6"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7"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8"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 name="Group 58"/>
          <p:cNvGrpSpPr>
            <a:grpSpLocks/>
          </p:cNvGrpSpPr>
          <p:nvPr/>
        </p:nvGrpSpPr>
        <p:grpSpPr bwMode="auto">
          <a:xfrm>
            <a:off x="12552504" y="5527346"/>
            <a:ext cx="986752" cy="182532"/>
            <a:chOff x="5893" y="3521"/>
            <a:chExt cx="466" cy="115"/>
          </a:xfrm>
        </p:grpSpPr>
        <p:sp>
          <p:nvSpPr>
            <p:cNvPr id="3111"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2"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3"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4"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 name="Group 63"/>
          <p:cNvGrpSpPr>
            <a:grpSpLocks/>
          </p:cNvGrpSpPr>
          <p:nvPr/>
        </p:nvGrpSpPr>
        <p:grpSpPr bwMode="auto">
          <a:xfrm>
            <a:off x="12552504" y="5743210"/>
            <a:ext cx="986752" cy="182532"/>
            <a:chOff x="5893" y="3657"/>
            <a:chExt cx="466" cy="115"/>
          </a:xfrm>
        </p:grpSpPr>
        <p:sp>
          <p:nvSpPr>
            <p:cNvPr id="3107"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8"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9"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0"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68"/>
          <p:cNvGrpSpPr>
            <a:grpSpLocks/>
          </p:cNvGrpSpPr>
          <p:nvPr/>
        </p:nvGrpSpPr>
        <p:grpSpPr bwMode="auto">
          <a:xfrm>
            <a:off x="12552504" y="6103513"/>
            <a:ext cx="986752" cy="182532"/>
            <a:chOff x="5893" y="3884"/>
            <a:chExt cx="466" cy="115"/>
          </a:xfrm>
        </p:grpSpPr>
        <p:sp>
          <p:nvSpPr>
            <p:cNvPr id="3103"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4"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5"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6"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73"/>
          <p:cNvGrpSpPr>
            <a:grpSpLocks/>
          </p:cNvGrpSpPr>
          <p:nvPr/>
        </p:nvGrpSpPr>
        <p:grpSpPr bwMode="auto">
          <a:xfrm>
            <a:off x="12552504" y="6328901"/>
            <a:ext cx="986752" cy="182532"/>
            <a:chOff x="5893" y="4026"/>
            <a:chExt cx="466" cy="115"/>
          </a:xfrm>
        </p:grpSpPr>
        <p:sp>
          <p:nvSpPr>
            <p:cNvPr id="3099"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0"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1"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2"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78"/>
          <p:cNvGrpSpPr>
            <a:grpSpLocks/>
          </p:cNvGrpSpPr>
          <p:nvPr/>
        </p:nvGrpSpPr>
        <p:grpSpPr bwMode="auto">
          <a:xfrm>
            <a:off x="12552504" y="6552703"/>
            <a:ext cx="986752" cy="182532"/>
            <a:chOff x="5893" y="4167"/>
            <a:chExt cx="466" cy="115"/>
          </a:xfrm>
        </p:grpSpPr>
        <p:sp>
          <p:nvSpPr>
            <p:cNvPr id="3095"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6"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7"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8"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3079" name="Rectangle 83"/>
          <p:cNvSpPr>
            <a:spLocks noChangeArrowheads="1"/>
          </p:cNvSpPr>
          <p:nvPr/>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建议同一页面内不超过四种颜色，以下是</a:t>
            </a:r>
            <a:r>
              <a:rPr lang="en-US" altLang="zh-CN" sz="1333" dirty="0">
                <a:solidFill>
                  <a:srgbClr val="FFFFFF"/>
                </a:solidFill>
                <a:latin typeface="微软雅黑" pitchFamily="34" charset="-122"/>
                <a:ea typeface="微软雅黑" pitchFamily="34" charset="-122"/>
              </a:rPr>
              <a:t>13</a:t>
            </a:r>
            <a:r>
              <a:rPr lang="zh-CN" altLang="en-US" sz="1333" dirty="0">
                <a:solidFill>
                  <a:srgbClr val="FFFFFF"/>
                </a:solidFill>
                <a:latin typeface="微软雅黑" pitchFamily="34" charset="-122"/>
                <a:ea typeface="微软雅黑" pitchFamily="34" charset="-122"/>
              </a:rPr>
              <a:t>组配色方案，同一页面内只选择一组使用。（仅供参考）</a:t>
            </a:r>
          </a:p>
        </p:txBody>
      </p:sp>
      <p:sp>
        <p:nvSpPr>
          <p:cNvPr id="3080" name="Rectangle 84"/>
          <p:cNvSpPr>
            <a:spLocks noChangeArrowheads="1"/>
          </p:cNvSpPr>
          <p:nvPr/>
        </p:nvSpPr>
        <p:spPr bwMode="auto">
          <a:xfrm>
            <a:off x="12340755" y="8468"/>
            <a:ext cx="1494950" cy="846317"/>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a:lnSpc>
                <a:spcPct val="120000"/>
              </a:lnSpc>
              <a:buClr>
                <a:srgbClr val="777777"/>
              </a:buClr>
              <a:buSzPct val="60000"/>
              <a:buFont typeface="Wingdings" charset="2"/>
              <a:buNone/>
            </a:pPr>
            <a:r>
              <a:rPr lang="zh-CN" altLang="en-US" sz="1333">
                <a:solidFill>
                  <a:srgbClr val="FFFFFF"/>
                </a:solidFill>
                <a:latin typeface="微软雅黑" pitchFamily="34" charset="-122"/>
                <a:ea typeface="微软雅黑" pitchFamily="34" charset="-122"/>
              </a:rPr>
              <a:t>客户或者合作伙伴的标志放在右上角</a:t>
            </a:r>
            <a:r>
              <a:rPr lang="en-US" altLang="zh-CN" sz="1333">
                <a:solidFill>
                  <a:srgbClr val="FFFFFF"/>
                </a:solidFill>
                <a:latin typeface="微软雅黑" pitchFamily="34" charset="-122"/>
                <a:ea typeface="微软雅黑" pitchFamily="34" charset="-122"/>
              </a:rPr>
              <a:t>.</a:t>
            </a:r>
            <a:endParaRPr lang="zh-CN" altLang="en-US" sz="1333">
              <a:solidFill>
                <a:srgbClr val="FFFFFF"/>
              </a:solidFill>
              <a:latin typeface="微软雅黑" pitchFamily="34" charset="-122"/>
              <a:ea typeface="微软雅黑" pitchFamily="34" charset="-122"/>
            </a:endParaRPr>
          </a:p>
        </p:txBody>
      </p:sp>
      <p:sp>
        <p:nvSpPr>
          <p:cNvPr id="77" name="副标题 2"/>
          <p:cNvSpPr txBox="1">
            <a:spLocks/>
          </p:cNvSpPr>
          <p:nvPr userDrawn="1"/>
        </p:nvSpPr>
        <p:spPr bwMode="auto">
          <a:xfrm>
            <a:off x="3664323" y="6289094"/>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&amp;</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MindSpore</a:t>
            </a:r>
          </a:p>
        </p:txBody>
      </p:sp>
      <p:pic>
        <p:nvPicPr>
          <p:cNvPr id="1026" name="Picture 2"/>
          <p:cNvPicPr>
            <a:picLocks noChangeAspect="1" noChangeArrowheads="1"/>
          </p:cNvPicPr>
          <p:nvPr userDrawn="1"/>
        </p:nvPicPr>
        <p:blipFill>
          <a:blip r:embed="rId7" cstate="print">
            <a:extLst>
              <a:ext uri="{28A0092B-C50C-407E-A947-70E740481C1C}">
                <a14:useLocalDpi xmlns:a14="http://schemas.microsoft.com/office/drawing/2010/main"/>
              </a:ext>
            </a:extLst>
          </a:blip>
          <a:srcRect/>
          <a:stretch>
            <a:fillRect/>
          </a:stretch>
        </p:blipFill>
        <p:spPr bwMode="auto">
          <a:xfrm>
            <a:off x="143395" y="6237312"/>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4" name="Rectangle 5"/>
          <p:cNvSpPr>
            <a:spLocks noChangeArrowheads="1"/>
          </p:cNvSpPr>
          <p:nvPr userDrawn="1"/>
        </p:nvSpPr>
        <p:spPr bwMode="auto">
          <a:xfrm>
            <a:off x="8493235" y="6362118"/>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
        <p:nvSpPr>
          <p:cNvPr id="85" name="副标题 2">
            <a:extLst>
              <a:ext uri="{FF2B5EF4-FFF2-40B4-BE49-F238E27FC236}">
                <a16:creationId xmlns:a16="http://schemas.microsoft.com/office/drawing/2014/main" id="{9AB308A9-0BE9-714A-B697-9DA5E538225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8">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9">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914" r:id="rId1"/>
    <p:sldLayoutId id="2147483905" r:id="rId2"/>
    <p:sldLayoutId id="2147483904" r:id="rId3"/>
    <p:sldLayoutId id="2147483910" r:id="rId4"/>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矩形 6"/>
          <p:cNvSpPr/>
          <p:nvPr userDrawn="1"/>
        </p:nvSpPr>
        <p:spPr bwMode="auto">
          <a:xfrm>
            <a:off x="0" y="0"/>
            <a:ext cx="12196763" cy="6858000"/>
          </a:xfrm>
          <a:prstGeom prst="rect">
            <a:avLst/>
          </a:prstGeom>
          <a:noFill/>
          <a:ln w="9525" cap="flat" cmpd="sng" algn="ctr">
            <a:noFill/>
            <a:prstDash val="solid"/>
            <a:round/>
            <a:headEnd type="none" w="med" len="med"/>
            <a:tailEnd type="none" w="med" len="med"/>
          </a:ln>
          <a:effectLst/>
        </p:spPr>
        <p:txBody>
          <a:bodyPr vert="horz" wrap="square" lIns="121882" tIns="60941" rIns="121882" bIns="60941" numCol="1" rtlCol="0" anchor="t" anchorCtr="0" compatLnSpc="1">
            <a:prstTxWarp prst="textNoShape">
              <a:avLst/>
            </a:prstTxWarp>
          </a:bodyPr>
          <a:lstStyle/>
          <a:p>
            <a:pPr defTabSz="914103">
              <a:buClr>
                <a:srgbClr val="CC9900"/>
              </a:buClr>
              <a:buFont typeface="Wingdings" pitchFamily="2" charset="2"/>
              <a:buChar char="n"/>
            </a:pPr>
            <a:endParaRPr lang="zh-CN" altLang="en-US" b="1">
              <a:solidFill>
                <a:srgbClr val="000000"/>
              </a:solidFill>
              <a:latin typeface="Arial" charset="0"/>
              <a:ea typeface="SimSun" pitchFamily="2" charset="-122"/>
            </a:endParaRPr>
          </a:p>
        </p:txBody>
      </p:sp>
      <p:sp>
        <p:nvSpPr>
          <p:cNvPr id="6" name="TextBox 2">
            <a:extLst>
              <a:ext uri="{FF2B5EF4-FFF2-40B4-BE49-F238E27FC236}">
                <a16:creationId xmlns:a16="http://schemas.microsoft.com/office/drawing/2014/main" id="{6785A3D6-1271-D247-9E96-1B376F4BE7BE}"/>
              </a:ext>
            </a:extLst>
          </p:cNvPr>
          <p:cNvSpPr txBox="1"/>
          <p:nvPr userDrawn="1"/>
        </p:nvSpPr>
        <p:spPr>
          <a:xfrm>
            <a:off x="683443" y="6308432"/>
            <a:ext cx="2858305"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Ascend &amp;</a:t>
            </a:r>
            <a:r>
              <a:rPr lang="zh-CN" alt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MindSpore</a:t>
            </a:r>
            <a:endPar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 name="TextBox 3">
            <a:extLst>
              <a:ext uri="{FF2B5EF4-FFF2-40B4-BE49-F238E27FC236}">
                <a16:creationId xmlns:a16="http://schemas.microsoft.com/office/drawing/2014/main" id="{EABEE2EE-BF4D-7A4A-B3C6-9E47668CCD98}"/>
              </a:ext>
            </a:extLst>
          </p:cNvPr>
          <p:cNvSpPr txBox="1"/>
          <p:nvPr userDrawn="1"/>
        </p:nvSpPr>
        <p:spPr>
          <a:xfrm>
            <a:off x="409749"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rgbClr val="1D1D1B"/>
                </a:solidFill>
                <a:latin typeface="Arial" panose="020B0604020202020204" pitchFamily="34" charset="0"/>
                <a:ea typeface="华文细黑" pitchFamily="2" charset="-122"/>
                <a:cs typeface="Arial" panose="020B0604020202020204" pitchFamily="34" charset="0"/>
              </a:rPr>
              <a:pPr defTabSz="890204" fontAlgn="auto">
                <a:spcBef>
                  <a:spcPts val="0"/>
                </a:spcBef>
                <a:spcAft>
                  <a:spcPts val="0"/>
                </a:spcAft>
                <a:defRPr/>
              </a:pPr>
              <a:t>‹#›</a:t>
            </a:fld>
            <a:endParaRPr lang="en-US" sz="974" dirty="0">
              <a:solidFill>
                <a:srgbClr val="1D1D1B"/>
              </a:solidFill>
              <a:latin typeface="Arial" panose="020B0604020202020204" pitchFamily="34" charset="0"/>
              <a:ea typeface="华文细黑" pitchFamily="2" charset="-122"/>
              <a:cs typeface="Arial" panose="020B0604020202020204" pitchFamily="34" charset="0"/>
            </a:endParaRPr>
          </a:p>
        </p:txBody>
      </p:sp>
      <p:sp>
        <p:nvSpPr>
          <p:cNvPr id="12" name="副标题 2">
            <a:extLst>
              <a:ext uri="{FF2B5EF4-FFF2-40B4-BE49-F238E27FC236}">
                <a16:creationId xmlns:a16="http://schemas.microsoft.com/office/drawing/2014/main" id="{6AC1DEEA-44E7-5A4B-8BAC-917AAEA4F58B}"/>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4">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5">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203883842"/>
      </p:ext>
    </p:extLst>
  </p:cSld>
  <p:clrMap bg1="lt1" tx1="dk1" bg2="lt2" tx2="dk2" accent1="accent1" accent2="accent2" accent3="accent3" accent4="accent4" accent5="accent5" accent6="accent6" hlink="hlink" folHlink="folHlink"/>
  <p:sldLayoutIdLst>
    <p:sldLayoutId id="2147483906" r:id="rId1"/>
    <p:sldLayoutId id="2147483915" r:id="rId2"/>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hf hdr="0" ftr="0" dt="0"/>
  <p:txStyles>
    <p:titleStyle>
      <a:lvl1pPr algn="l" rtl="0" eaLnBrk="1" fontAlgn="base" hangingPunct="1">
        <a:spcBef>
          <a:spcPct val="0"/>
        </a:spcBef>
        <a:spcAft>
          <a:spcPct val="0"/>
        </a:spcAft>
        <a:defRPr sz="3199" b="1">
          <a:solidFill>
            <a:srgbClr val="990000"/>
          </a:solidFill>
          <a:latin typeface="+mj-lt"/>
          <a:ea typeface="+mj-ea"/>
          <a:cs typeface="+mj-cs"/>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p:titleStyle>
    <p:bodyStyle>
      <a:lvl1pPr marL="342639" indent="-342639" algn="l" rtl="0" eaLnBrk="1" fontAlgn="base" hangingPunct="1">
        <a:spcBef>
          <a:spcPct val="20000"/>
        </a:spcBef>
        <a:spcAft>
          <a:spcPct val="0"/>
        </a:spcAft>
        <a:buClr>
          <a:srgbClr val="990000"/>
        </a:buClr>
        <a:buChar char="•"/>
        <a:defRPr sz="2399" b="1">
          <a:solidFill>
            <a:schemeClr val="tx1"/>
          </a:solidFill>
          <a:latin typeface="+mn-lt"/>
          <a:ea typeface="+mn-ea"/>
          <a:cs typeface="+mn-cs"/>
        </a:defRPr>
      </a:lvl1pPr>
      <a:lvl2pPr marL="742387" indent="-285534" algn="l" rtl="0" eaLnBrk="1" fontAlgn="base" hangingPunct="1">
        <a:spcBef>
          <a:spcPct val="20000"/>
        </a:spcBef>
        <a:spcAft>
          <a:spcPct val="0"/>
        </a:spcAft>
        <a:buFont typeface="Arial" charset="0"/>
        <a:buChar char="›"/>
        <a:defRPr sz="1999">
          <a:solidFill>
            <a:schemeClr val="tx1"/>
          </a:solidFill>
          <a:latin typeface="+mn-lt"/>
          <a:ea typeface="+mn-ea"/>
          <a:cs typeface="+mn-cs"/>
        </a:defRPr>
      </a:lvl2pPr>
      <a:lvl3pPr marL="1142134" indent="-228427" algn="l" rtl="0" eaLnBrk="1" fontAlgn="base" hangingPunct="1">
        <a:spcBef>
          <a:spcPct val="20000"/>
        </a:spcBef>
        <a:spcAft>
          <a:spcPct val="0"/>
        </a:spcAft>
        <a:buFont typeface="FrutigerNext LT Medium" pitchFamily="34" charset="0"/>
        <a:buChar char="»"/>
        <a:defRPr>
          <a:solidFill>
            <a:schemeClr val="tx1"/>
          </a:solidFill>
          <a:latin typeface="+mn-lt"/>
          <a:ea typeface="+mn-ea"/>
          <a:cs typeface="+mn-cs"/>
        </a:defRPr>
      </a:lvl3pPr>
      <a:lvl4pPr marL="1598987" indent="-228427" algn="l" rtl="0" eaLnBrk="1" fontAlgn="base" hangingPunct="1">
        <a:spcBef>
          <a:spcPct val="20000"/>
        </a:spcBef>
        <a:spcAft>
          <a:spcPct val="0"/>
        </a:spcAft>
        <a:buChar char="–"/>
        <a:defRPr sz="1599">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9pPr>
    </p:bodyStyle>
    <p:otherStyle>
      <a:defPPr>
        <a:defRPr lang="zh-CN"/>
      </a:defPPr>
      <a:lvl1pPr marL="0" algn="l" defTabSz="913707" rtl="0" eaLnBrk="1" latinLnBrk="0" hangingPunct="1">
        <a:defRPr sz="1733" kern="1200">
          <a:solidFill>
            <a:schemeClr val="tx1"/>
          </a:solidFill>
          <a:latin typeface="+mn-lt"/>
          <a:ea typeface="+mn-ea"/>
          <a:cs typeface="+mn-cs"/>
        </a:defRPr>
      </a:lvl1pPr>
      <a:lvl2pPr marL="456854" algn="l" defTabSz="913707" rtl="0" eaLnBrk="1" latinLnBrk="0" hangingPunct="1">
        <a:defRPr sz="1733" kern="1200">
          <a:solidFill>
            <a:schemeClr val="tx1"/>
          </a:solidFill>
          <a:latin typeface="+mn-lt"/>
          <a:ea typeface="+mn-ea"/>
          <a:cs typeface="+mn-cs"/>
        </a:defRPr>
      </a:lvl2pPr>
      <a:lvl3pPr marL="913707" algn="l" defTabSz="913707" rtl="0" eaLnBrk="1" latinLnBrk="0" hangingPunct="1">
        <a:defRPr sz="1733" kern="1200">
          <a:solidFill>
            <a:schemeClr val="tx1"/>
          </a:solidFill>
          <a:latin typeface="+mn-lt"/>
          <a:ea typeface="+mn-ea"/>
          <a:cs typeface="+mn-cs"/>
        </a:defRPr>
      </a:lvl3pPr>
      <a:lvl4pPr marL="1370561" algn="l" defTabSz="913707" rtl="0" eaLnBrk="1" latinLnBrk="0" hangingPunct="1">
        <a:defRPr sz="1733" kern="1200">
          <a:solidFill>
            <a:schemeClr val="tx1"/>
          </a:solidFill>
          <a:latin typeface="+mn-lt"/>
          <a:ea typeface="+mn-ea"/>
          <a:cs typeface="+mn-cs"/>
        </a:defRPr>
      </a:lvl4pPr>
      <a:lvl5pPr marL="1827414" algn="l" defTabSz="913707" rtl="0" eaLnBrk="1" latinLnBrk="0" hangingPunct="1">
        <a:defRPr sz="1733" kern="1200">
          <a:solidFill>
            <a:schemeClr val="tx1"/>
          </a:solidFill>
          <a:latin typeface="+mn-lt"/>
          <a:ea typeface="+mn-ea"/>
          <a:cs typeface="+mn-cs"/>
        </a:defRPr>
      </a:lvl5pPr>
      <a:lvl6pPr marL="2284268" algn="l" defTabSz="913707" rtl="0" eaLnBrk="1" latinLnBrk="0" hangingPunct="1">
        <a:defRPr sz="1733" kern="1200">
          <a:solidFill>
            <a:schemeClr val="tx1"/>
          </a:solidFill>
          <a:latin typeface="+mn-lt"/>
          <a:ea typeface="+mn-ea"/>
          <a:cs typeface="+mn-cs"/>
        </a:defRPr>
      </a:lvl6pPr>
      <a:lvl7pPr marL="2741120" algn="l" defTabSz="913707" rtl="0" eaLnBrk="1" latinLnBrk="0" hangingPunct="1">
        <a:defRPr sz="1733" kern="1200">
          <a:solidFill>
            <a:schemeClr val="tx1"/>
          </a:solidFill>
          <a:latin typeface="+mn-lt"/>
          <a:ea typeface="+mn-ea"/>
          <a:cs typeface="+mn-cs"/>
        </a:defRPr>
      </a:lvl7pPr>
      <a:lvl8pPr marL="3197974" algn="l" defTabSz="913707" rtl="0" eaLnBrk="1" latinLnBrk="0" hangingPunct="1">
        <a:defRPr sz="1733" kern="1200">
          <a:solidFill>
            <a:schemeClr val="tx1"/>
          </a:solidFill>
          <a:latin typeface="+mn-lt"/>
          <a:ea typeface="+mn-ea"/>
          <a:cs typeface="+mn-cs"/>
        </a:defRPr>
      </a:lvl8pPr>
      <a:lvl9pPr marL="3654826" algn="l" defTabSz="913707" rtl="0" eaLnBrk="1" latinLnBrk="0" hangingPunct="1">
        <a:defRPr sz="1733"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384056"/>
        </a:solidFill>
        <a:effectLst/>
      </p:bgPr>
    </p:bg>
    <p:spTree>
      <p:nvGrpSpPr>
        <p:cNvPr id="1" name=""/>
        <p:cNvGrpSpPr/>
        <p:nvPr/>
      </p:nvGrpSpPr>
      <p:grpSpPr>
        <a:xfrm>
          <a:off x="0" y="0"/>
          <a:ext cx="0" cy="0"/>
          <a:chOff x="0" y="0"/>
          <a:chExt cx="0" cy="0"/>
        </a:xfrm>
      </p:grpSpPr>
      <p:sp>
        <p:nvSpPr>
          <p:cNvPr id="8" name="TextBox 2">
            <a:extLst>
              <a:ext uri="{FF2B5EF4-FFF2-40B4-BE49-F238E27FC236}">
                <a16:creationId xmlns:a16="http://schemas.microsoft.com/office/drawing/2014/main" id="{6785A3D6-1271-D247-9E96-1B376F4BE7BE}"/>
              </a:ext>
            </a:extLst>
          </p:cNvPr>
          <p:cNvSpPr txBox="1"/>
          <p:nvPr userDrawn="1"/>
        </p:nvSpPr>
        <p:spPr>
          <a:xfrm>
            <a:off x="575780" y="6308432"/>
            <a:ext cx="2930313"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Ascend &amp;</a:t>
            </a:r>
            <a:r>
              <a:rPr lang="zh-CN" alt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MindSpore</a:t>
            </a:r>
            <a:endPar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TextBox 3">
            <a:extLst>
              <a:ext uri="{FF2B5EF4-FFF2-40B4-BE49-F238E27FC236}">
                <a16:creationId xmlns:a16="http://schemas.microsoft.com/office/drawing/2014/main" id="{EABEE2EE-BF4D-7A4A-B3C6-9E47668CCD98}"/>
              </a:ext>
            </a:extLst>
          </p:cNvPr>
          <p:cNvSpPr txBox="1"/>
          <p:nvPr userDrawn="1"/>
        </p:nvSpPr>
        <p:spPr>
          <a:xfrm>
            <a:off x="374093"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chemeClr val="bg1"/>
                </a:solidFill>
                <a:latin typeface="微软雅黑" panose="020B0503020204020204" pitchFamily="34" charset="-122"/>
                <a:ea typeface="微软雅黑" panose="020B0503020204020204" pitchFamily="34" charset="-122"/>
                <a:cs typeface="Arial" panose="020B0604020202020204" pitchFamily="34" charset="0"/>
              </a:rPr>
              <a:pPr defTabSz="890204" fontAlgn="auto">
                <a:spcBef>
                  <a:spcPts val="0"/>
                </a:spcBef>
                <a:spcAft>
                  <a:spcPts val="0"/>
                </a:spcAft>
                <a:defRPr/>
              </a:pPr>
              <a:t>‹#›</a:t>
            </a:fld>
            <a:endParaRPr lang="en-US" sz="974"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0" name="副标题 2">
            <a:extLst>
              <a:ext uri="{FF2B5EF4-FFF2-40B4-BE49-F238E27FC236}">
                <a16:creationId xmlns:a16="http://schemas.microsoft.com/office/drawing/2014/main" id="{534B911D-B772-C047-B4A8-784442DDFD3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solidFill>
                <a:latin typeface="Microsoft YaHei" panose="020B0503020204020204" pitchFamily="34" charset="-122"/>
                <a:ea typeface="Microsoft YaHei" panose="020B0503020204020204" pitchFamily="34" charset="-122"/>
                <a:hlinkClick r:id="rId3">
                  <a:extLst>
                    <a:ext uri="{A12FA001-AC4F-418D-AE19-62706E023703}">
                      <ahyp:hlinkClr xmlns:ahyp="http://schemas.microsoft.com/office/drawing/2018/hyperlinkcolor" val="tx"/>
                    </a:ext>
                  </a:extLst>
                </a:hlinkClick>
              </a:rPr>
              <a:t>www.hiascend.com</a:t>
            </a:r>
            <a:endParaRPr lang="en-US" altLang="zh-CN" sz="1333" b="0" dirty="0">
              <a:solidFill>
                <a:schemeClr val="bg1"/>
              </a:solidFill>
              <a:latin typeface="Microsoft YaHei" panose="020B0503020204020204" pitchFamily="34" charset="-122"/>
              <a:ea typeface="Microsoft YaHei" panose="020B0503020204020204" pitchFamily="34" charset="-122"/>
            </a:endParaRPr>
          </a:p>
          <a:p>
            <a:pPr marL="0" indent="0" algn="ctr">
              <a:buFontTx/>
              <a:buNone/>
              <a:defRPr/>
            </a:pPr>
            <a:r>
              <a:rPr lang="en-US" altLang="zh-CN" sz="1333" b="0" dirty="0">
                <a:solidFill>
                  <a:schemeClr val="bg1"/>
                </a:solidFill>
                <a:latin typeface="Microsoft YaHei" panose="020B0503020204020204" pitchFamily="34" charset="-122"/>
                <a:ea typeface="Microsoft YaHei" panose="020B0503020204020204" pitchFamily="34" charset="-122"/>
                <a:hlinkClick r:id="rId4">
                  <a:extLst>
                    <a:ext uri="{A12FA001-AC4F-418D-AE19-62706E023703}">
                      <ahyp:hlinkClr xmlns:ahyp="http://schemas.microsoft.com/office/drawing/2018/hyperlinkcolor" val="tx"/>
                    </a:ext>
                  </a:extLst>
                </a:hlinkClick>
              </a:rPr>
              <a:t>www.mindspore.cn</a:t>
            </a:r>
            <a:endParaRPr lang="en-US" altLang="zh-CN" sz="1333" b="0"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999680077"/>
      </p:ext>
    </p:extLst>
  </p:cSld>
  <p:clrMap bg1="lt1" tx1="dk1" bg2="lt2" tx2="dk2" accent1="accent1" accent2="accent2" accent3="accent3" accent4="accent4" accent5="accent5" accent6="accent6" hlink="hlink" folHlink="folHlink"/>
  <p:sldLayoutIdLst>
    <p:sldLayoutId id="2147483903" r:id="rId1"/>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6" name="矩形 75"/>
          <p:cNvSpPr/>
          <p:nvPr userDrawn="1"/>
        </p:nvSpPr>
        <p:spPr bwMode="auto">
          <a:xfrm>
            <a:off x="2292125" y="222933"/>
            <a:ext cx="6891755" cy="6446427"/>
          </a:xfrm>
          <a:prstGeom prst="rect">
            <a:avLst/>
          </a:prstGeom>
          <a:blipFill dpi="0" rotWithShape="1">
            <a:blip r:embed="rId3" cstate="screen">
              <a:alphaModFix amt="33000"/>
              <a:extLst>
                <a:ext uri="{28A0092B-C50C-407E-A947-70E740481C1C}">
                  <a14:useLocalDpi xmlns:a14="http://schemas.microsoft.com/office/drawing/2010/main"/>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8" name="TextBox 77"/>
          <p:cNvSpPr txBox="1"/>
          <p:nvPr userDrawn="1"/>
        </p:nvSpPr>
        <p:spPr>
          <a:xfrm>
            <a:off x="995536" y="3909114"/>
            <a:ext cx="9484933" cy="912429"/>
          </a:xfrm>
          <a:prstGeom prst="rect">
            <a:avLst/>
          </a:prstGeom>
          <a:noFill/>
        </p:spPr>
        <p:txBody>
          <a:bodyPr wrap="square" rtlCol="0">
            <a:spAutoFit/>
          </a:bodyPr>
          <a:lstStyle/>
          <a:p>
            <a:r>
              <a:rPr lang="en-US" altLang="zh-CN" sz="1066" b="1"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Copyright©2014 Huawei Technologies Co., Ltd. All Rights Reserved.</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a:p>
            <a:r>
              <a:rPr lang="en-US"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The 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Huawei may change the information at any time without notice. </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p:txBody>
      </p:sp>
      <p:pic>
        <p:nvPicPr>
          <p:cNvPr id="2050" name="Picture 2"/>
          <p:cNvPicPr>
            <a:picLocks noChangeAspect="1" noChangeArrowheads="1"/>
          </p:cNvPicPr>
          <p:nvPr userDrawn="1"/>
        </p:nvPicPr>
        <p:blipFill>
          <a:blip r:embed="rId4" cstate="print">
            <a:extLst>
              <a:ext uri="{28A0092B-C50C-407E-A947-70E740481C1C}">
                <a14:useLocalDpi xmlns:a14="http://schemas.microsoft.com/office/drawing/2010/main"/>
              </a:ext>
            </a:extLst>
          </a:blip>
          <a:srcRect/>
          <a:stretch>
            <a:fillRect/>
          </a:stretch>
        </p:blipFill>
        <p:spPr bwMode="auto">
          <a:xfrm>
            <a:off x="3595099" y="1095719"/>
            <a:ext cx="4285807" cy="2137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3420406" y="713271"/>
            <a:ext cx="4635193" cy="861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副标题 2">
            <a:extLst>
              <a:ext uri="{FF2B5EF4-FFF2-40B4-BE49-F238E27FC236}">
                <a16:creationId xmlns:a16="http://schemas.microsoft.com/office/drawing/2014/main" id="{37B817A9-DDF9-C947-809E-CEA56D73EBC6}"/>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3761959715"/>
      </p:ext>
    </p:extLst>
  </p:cSld>
  <p:clrMap bg1="lt1" tx1="dk1" bg2="lt2" tx2="dk2" accent1="accent1" accent2="accent2" accent3="accent3" accent4="accent4" accent5="accent5" accent6="accent6" hlink="hlink" folHlink="folHlink"/>
  <p:sldLayoutIdLst>
    <p:sldLayoutId id="2147483883" r:id="rId1"/>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hf hdr="0" ftr="0" dt="0"/>
  <p:txStyles>
    <p:titleStyle>
      <a:lvl1pPr algn="l" rtl="0" eaLnBrk="0" fontAlgn="base" hangingPunct="0">
        <a:spcBef>
          <a:spcPct val="0"/>
        </a:spcBef>
        <a:spcAft>
          <a:spcPct val="0"/>
        </a:spcAft>
        <a:defRPr sz="4265" b="1">
          <a:solidFill>
            <a:srgbClr val="990000"/>
          </a:solidFill>
          <a:latin typeface="+mj-lt"/>
          <a:ea typeface="+mj-ea"/>
          <a:cs typeface="+mj-cs"/>
        </a:defRPr>
      </a:lvl1pPr>
      <a:lvl2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2pPr>
      <a:lvl3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3pPr>
      <a:lvl4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4pPr>
      <a:lvl5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0" fontAlgn="base" hangingPunct="0">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0" fontAlgn="base" hangingPunct="0">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0" fontAlgn="base" hangingPunct="0">
        <a:spcBef>
          <a:spcPct val="20000"/>
        </a:spcBef>
        <a:spcAft>
          <a:spcPct val="0"/>
        </a:spcAft>
        <a:buChar char="–"/>
        <a:defRPr sz="2133">
          <a:solidFill>
            <a:schemeClr val="tx1"/>
          </a:solidFill>
          <a:latin typeface="+mn-lt"/>
          <a:ea typeface="+mn-ea"/>
          <a:cs typeface="+mn-cs"/>
        </a:defRPr>
      </a:lvl4pPr>
      <a:lvl5pPr marL="2742308" indent="-304701" algn="l" rtl="0" eaLnBrk="0" fontAlgn="base" hangingPunct="0">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image" Target="../media/image43.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image" Target="../media/image45.emf"/><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image" Target="../media/image47.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49.tiff"/><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png"/><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image" Target="../media/image18.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11.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png"/><Relationship Id="rId14" Type="http://schemas.openxmlformats.org/officeDocument/2006/relationships/image" Target="../media/image9.emf"/></Relationships>
</file>

<file path=ppt/slides/_rels/slide4.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28.png"/><Relationship Id="rId3" Type="http://schemas.openxmlformats.org/officeDocument/2006/relationships/image" Target="../media/image21.png"/><Relationship Id="rId7" Type="http://schemas.openxmlformats.org/officeDocument/2006/relationships/image" Target="../media/image13.png"/><Relationship Id="rId12"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27.png"/><Relationship Id="rId5" Type="http://schemas.openxmlformats.org/officeDocument/2006/relationships/image" Target="../media/image23.png"/><Relationship Id="rId15" Type="http://schemas.openxmlformats.org/officeDocument/2006/relationships/image" Target="../media/image30.png"/><Relationship Id="rId10" Type="http://schemas.openxmlformats.org/officeDocument/2006/relationships/image" Target="../media/image26.png"/><Relationship Id="rId4" Type="http://schemas.openxmlformats.org/officeDocument/2006/relationships/image" Target="../media/image22.png"/><Relationship Id="rId9" Type="http://schemas.openxmlformats.org/officeDocument/2006/relationships/image" Target="../media/image9.emf"/><Relationship Id="rId14" Type="http://schemas.openxmlformats.org/officeDocument/2006/relationships/image" Target="../media/image29.png"/></Relationships>
</file>

<file path=ppt/slides/_rels/slide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副标题 2">
            <a:extLst>
              <a:ext uri="{FF2B5EF4-FFF2-40B4-BE49-F238E27FC236}">
                <a16:creationId xmlns:a16="http://schemas.microsoft.com/office/drawing/2014/main" id="{CFF1FABF-8BDE-C54A-A9C6-18A81E72C433}"/>
              </a:ext>
            </a:extLst>
          </p:cNvPr>
          <p:cNvSpPr>
            <a:spLocks noGrp="1"/>
          </p:cNvSpPr>
          <p:nvPr>
            <p:ph type="subTitle" idx="1"/>
          </p:nvPr>
        </p:nvSpPr>
        <p:spPr>
          <a:xfrm>
            <a:off x="9626773" y="5236750"/>
            <a:ext cx="2116161" cy="720081"/>
          </a:xfrm>
        </p:spPr>
        <p:txBody>
          <a:bodyPr anchor="ctr"/>
          <a:lstStyle/>
          <a:p>
            <a:pPr>
              <a:lnSpc>
                <a:spcPct val="100000"/>
              </a:lnSpc>
            </a:pPr>
            <a:r>
              <a:rPr lang="en-US" altLang="zh-CN" sz="6600" b="1" dirty="0">
                <a:solidFill>
                  <a:srgbClr val="374154"/>
                </a:solidFill>
                <a:latin typeface="GEETYPE-SkyGB-Flash Reguar" panose="02010604000000000000" pitchFamily="2" charset="-122"/>
                <a:ea typeface="GEETYPE-SkyGB-Flash Reguar" panose="02010604000000000000" pitchFamily="2" charset="-122"/>
              </a:rPr>
              <a:t>ZOMI</a:t>
            </a:r>
            <a:endParaRPr lang="zh-CN" altLang="en-US" sz="6600" b="1" dirty="0">
              <a:solidFill>
                <a:srgbClr val="374154"/>
              </a:solidFill>
              <a:latin typeface="GEETYPE-SkyGB-Flash Reguar" panose="02010604000000000000" pitchFamily="2" charset="-122"/>
              <a:ea typeface="GEETYPE-SkyGB-Flash Reguar" panose="02010604000000000000" pitchFamily="2" charset="-122"/>
            </a:endParaRPr>
          </a:p>
        </p:txBody>
      </p:sp>
      <p:pic>
        <p:nvPicPr>
          <p:cNvPr id="7" name="图片 6">
            <a:extLst>
              <a:ext uri="{FF2B5EF4-FFF2-40B4-BE49-F238E27FC236}">
                <a16:creationId xmlns:a16="http://schemas.microsoft.com/office/drawing/2014/main" id="{9881655E-97A6-F947-8F72-F4046D85542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474645" y="5272375"/>
            <a:ext cx="636527" cy="636527"/>
          </a:xfrm>
          <a:prstGeom prst="ellipse">
            <a:avLst/>
          </a:prstGeom>
          <a:ln w="28575" cap="rnd">
            <a:solidFill>
              <a:schemeClr val="bg1"/>
            </a:solidFill>
            <a:prstDash val="solid"/>
          </a:ln>
          <a:effectLst/>
        </p:spPr>
      </p:pic>
      <p:sp>
        <p:nvSpPr>
          <p:cNvPr id="8" name="标题 1">
            <a:extLst>
              <a:ext uri="{FF2B5EF4-FFF2-40B4-BE49-F238E27FC236}">
                <a16:creationId xmlns:a16="http://schemas.microsoft.com/office/drawing/2014/main" id="{E9EFBA83-13E7-CA45-BDFA-805B31FB947A}"/>
              </a:ext>
            </a:extLst>
          </p:cNvPr>
          <p:cNvSpPr txBox="1">
            <a:spLocks/>
          </p:cNvSpPr>
          <p:nvPr/>
        </p:nvSpPr>
        <p:spPr>
          <a:xfrm>
            <a:off x="337741" y="692696"/>
            <a:ext cx="5976664" cy="953563"/>
          </a:xfrm>
          <a:prstGeom prst="rect">
            <a:avLst/>
          </a:prstGeom>
          <a:noFill/>
        </p:spPr>
        <p:txBody>
          <a:bodyPr anchor="ctr">
            <a:noAutofit/>
          </a:bodyPr>
          <a:lst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a:lstStyle>
          <a:p>
            <a:pPr algn="dist"/>
            <a:r>
              <a:rPr lang="zh-CN" altLang="en-US" sz="6600" kern="0">
                <a:solidFill>
                  <a:schemeClr val="bg1"/>
                </a:solidFill>
                <a:latin typeface="Microsoft YaHei" panose="020B0503020204020204" pitchFamily="34" charset="-122"/>
                <a:ea typeface="Microsoft YaHei" panose="020B0503020204020204" pitchFamily="34" charset="-122"/>
              </a:rPr>
              <a:t>分布式训练</a:t>
            </a:r>
            <a:r>
              <a:rPr lang="zh-CN" altLang="en-US" sz="4000" kern="0">
                <a:solidFill>
                  <a:schemeClr val="bg1"/>
                </a:solidFill>
                <a:latin typeface="Microsoft YaHei" panose="020B0503020204020204" pitchFamily="34" charset="-122"/>
                <a:ea typeface="Microsoft YaHei" panose="020B0503020204020204" pitchFamily="34" charset="-122"/>
              </a:rPr>
              <a:t>系列</a:t>
            </a:r>
            <a:endParaRPr lang="zh-CN" altLang="en-US" sz="6600" kern="0" dirty="0">
              <a:solidFill>
                <a:schemeClr val="bg1"/>
              </a:solidFill>
              <a:latin typeface="Microsoft YaHei" panose="020B0503020204020204" pitchFamily="34" charset="-122"/>
              <a:ea typeface="Microsoft YaHei" panose="020B0503020204020204" pitchFamily="34" charset="-122"/>
            </a:endParaRPr>
          </a:p>
        </p:txBody>
      </p:sp>
      <p:sp>
        <p:nvSpPr>
          <p:cNvPr id="9" name="标题 1">
            <a:extLst>
              <a:ext uri="{FF2B5EF4-FFF2-40B4-BE49-F238E27FC236}">
                <a16:creationId xmlns:a16="http://schemas.microsoft.com/office/drawing/2014/main" id="{A2911DD7-D2FA-0246-8BD2-2B2AD6D51D7F}"/>
              </a:ext>
            </a:extLst>
          </p:cNvPr>
          <p:cNvSpPr txBox="1">
            <a:spLocks/>
          </p:cNvSpPr>
          <p:nvPr/>
        </p:nvSpPr>
        <p:spPr>
          <a:xfrm>
            <a:off x="337741" y="1772816"/>
            <a:ext cx="8856984" cy="1872208"/>
          </a:xfrm>
          <a:prstGeom prst="rect">
            <a:avLst/>
          </a:prstGeom>
          <a:gradFill flip="none" rotWithShape="1">
            <a:gsLst>
              <a:gs pos="30000">
                <a:schemeClr val="bg1">
                  <a:alpha val="0"/>
                </a:schemeClr>
              </a:gs>
              <a:gs pos="63000">
                <a:schemeClr val="bg1">
                  <a:alpha val="32000"/>
                </a:schemeClr>
              </a:gs>
              <a:gs pos="100000">
                <a:srgbClr val="6FC4F7"/>
              </a:gs>
            </a:gsLst>
            <a:lin ang="0" scaled="0"/>
            <a:tileRect/>
          </a:gradFill>
        </p:spPr>
        <p:txBody>
          <a:bodyPr anchor="ctr">
            <a:noAutofit/>
          </a:bodyPr>
          <a:lst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a:lstStyle>
          <a:p>
            <a:r>
              <a:rPr lang="zh-CN" altLang="en-US" sz="9600" kern="0" dirty="0">
                <a:solidFill>
                  <a:schemeClr val="bg1"/>
                </a:solidFill>
                <a:latin typeface="Microsoft YaHei" panose="020B0503020204020204" pitchFamily="34" charset="-122"/>
                <a:ea typeface="Microsoft YaHei" panose="020B0503020204020204" pitchFamily="34" charset="-122"/>
              </a:rPr>
              <a:t>集合通信原语</a:t>
            </a:r>
          </a:p>
        </p:txBody>
      </p:sp>
    </p:spTree>
    <p:extLst>
      <p:ext uri="{BB962C8B-B14F-4D97-AF65-F5344CB8AC3E}">
        <p14:creationId xmlns:p14="http://schemas.microsoft.com/office/powerpoint/2010/main" val="334436039"/>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a:extLst>
              <a:ext uri="{FF2B5EF4-FFF2-40B4-BE49-F238E27FC236}">
                <a16:creationId xmlns:a16="http://schemas.microsoft.com/office/drawing/2014/main" id="{F0C77EEC-905E-AA4C-915A-319D97280E0B}"/>
              </a:ext>
            </a:extLst>
          </p:cNvPr>
          <p:cNvSpPr>
            <a:spLocks noGrp="1"/>
          </p:cNvSpPr>
          <p:nvPr>
            <p:ph type="title"/>
          </p:nvPr>
        </p:nvSpPr>
        <p:spPr>
          <a:xfrm>
            <a:off x="623636" y="548680"/>
            <a:ext cx="10963473" cy="589190"/>
          </a:xfrm>
        </p:spPr>
        <p:txBody>
          <a:bodyPr/>
          <a:lstStyle/>
          <a:p>
            <a:r>
              <a:rPr kumimoji="1" lang="zh-CN" altLang="en-US" dirty="0"/>
              <a:t>集合式通信方式 </a:t>
            </a:r>
            <a:r>
              <a:rPr kumimoji="1" lang="en-US" altLang="zh-CN" dirty="0"/>
              <a:t>(II)</a:t>
            </a:r>
            <a:r>
              <a:rPr kumimoji="1" lang="zh-CN" altLang="en-US" dirty="0"/>
              <a:t>：多对一 </a:t>
            </a:r>
            <a:r>
              <a:rPr kumimoji="1" lang="en-US" altLang="zh-CN" dirty="0"/>
              <a:t>Gather</a:t>
            </a:r>
            <a:endParaRPr kumimoji="1" lang="zh-CN" altLang="en-US" dirty="0"/>
          </a:p>
        </p:txBody>
      </p:sp>
      <p:pic>
        <p:nvPicPr>
          <p:cNvPr id="5" name="图片 4">
            <a:extLst>
              <a:ext uri="{FF2B5EF4-FFF2-40B4-BE49-F238E27FC236}">
                <a16:creationId xmlns:a16="http://schemas.microsoft.com/office/drawing/2014/main" id="{37EED91B-7D11-BF41-92A7-E186FB3027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76808" y="1772816"/>
            <a:ext cx="5143567" cy="1422530"/>
          </a:xfrm>
          <a:prstGeom prst="rect">
            <a:avLst/>
          </a:prstGeom>
        </p:spPr>
      </p:pic>
      <p:pic>
        <p:nvPicPr>
          <p:cNvPr id="8" name="图片 7">
            <a:extLst>
              <a:ext uri="{FF2B5EF4-FFF2-40B4-BE49-F238E27FC236}">
                <a16:creationId xmlns:a16="http://schemas.microsoft.com/office/drawing/2014/main" id="{E2DA2DCD-86AB-784A-A529-CD97FAFC74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02237" y="3813439"/>
            <a:ext cx="6840760" cy="1886624"/>
          </a:xfrm>
          <a:prstGeom prst="rect">
            <a:avLst/>
          </a:prstGeom>
        </p:spPr>
      </p:pic>
      <p:sp>
        <p:nvSpPr>
          <p:cNvPr id="10" name="矩形 9">
            <a:extLst>
              <a:ext uri="{FF2B5EF4-FFF2-40B4-BE49-F238E27FC236}">
                <a16:creationId xmlns:a16="http://schemas.microsoft.com/office/drawing/2014/main" id="{DEF71C91-C26D-4543-AC13-4E849B0698B7}"/>
              </a:ext>
            </a:extLst>
          </p:cNvPr>
          <p:cNvSpPr/>
          <p:nvPr/>
        </p:nvSpPr>
        <p:spPr>
          <a:xfrm>
            <a:off x="650459" y="1551862"/>
            <a:ext cx="4151778" cy="2276970"/>
          </a:xfrm>
          <a:prstGeom prst="rect">
            <a:avLst/>
          </a:prstGeom>
        </p:spPr>
        <p:txBody>
          <a:bodyPr wrap="square">
            <a:spAutoFit/>
          </a:bodyPr>
          <a:lstStyle/>
          <a:p>
            <a:pPr latinLnBrk="1">
              <a:lnSpc>
                <a:spcPct val="120000"/>
              </a:lnSpc>
            </a:pPr>
            <a:r>
              <a:rPr lang="zh-CN" altLang="en-US" sz="2000" dirty="0">
                <a:solidFill>
                  <a:srgbClr val="59595A"/>
                </a:solidFill>
                <a:latin typeface="+mj-ea"/>
                <a:ea typeface="+mj-ea"/>
              </a:rPr>
              <a:t>将多个 </a:t>
            </a:r>
            <a:r>
              <a:rPr lang="en-US" altLang="zh-CN" sz="2000" dirty="0">
                <a:solidFill>
                  <a:srgbClr val="59595A"/>
                </a:solidFill>
                <a:latin typeface="+mj-ea"/>
                <a:ea typeface="+mj-ea"/>
              </a:rPr>
              <a:t>Sender</a:t>
            </a:r>
            <a:r>
              <a:rPr lang="zh-CN" altLang="en-US" sz="2000" dirty="0">
                <a:solidFill>
                  <a:srgbClr val="59595A"/>
                </a:solidFill>
                <a:latin typeface="+mj-ea"/>
                <a:ea typeface="+mj-ea"/>
              </a:rPr>
              <a:t> 上的数据收集到单个节点上，</a:t>
            </a:r>
            <a:r>
              <a:rPr lang="en-US" altLang="zh-CN" sz="2000" dirty="0">
                <a:solidFill>
                  <a:srgbClr val="59595A"/>
                </a:solidFill>
                <a:latin typeface="+mj-ea"/>
                <a:ea typeface="+mj-ea"/>
              </a:rPr>
              <a:t>Gather</a:t>
            </a:r>
            <a:r>
              <a:rPr lang="zh-CN" altLang="en-US" sz="2000" dirty="0">
                <a:solidFill>
                  <a:srgbClr val="59595A"/>
                </a:solidFill>
                <a:latin typeface="+mj-ea"/>
                <a:ea typeface="+mj-ea"/>
              </a:rPr>
              <a:t> 可以理解为反向的 </a:t>
            </a:r>
            <a:r>
              <a:rPr lang="en-US" altLang="zh-CN" sz="2000" dirty="0">
                <a:solidFill>
                  <a:srgbClr val="59595A"/>
                </a:solidFill>
                <a:latin typeface="+mj-ea"/>
                <a:ea typeface="+mj-ea"/>
              </a:rPr>
              <a:t>Scatter</a:t>
            </a:r>
            <a:r>
              <a:rPr lang="zh-CN" altLang="en-US" sz="2000" dirty="0">
                <a:solidFill>
                  <a:srgbClr val="59595A"/>
                </a:solidFill>
                <a:latin typeface="+mj-ea"/>
                <a:ea typeface="+mj-ea"/>
              </a:rPr>
              <a:t>。</a:t>
            </a:r>
            <a:endParaRPr lang="en-US" altLang="zh-CN" sz="2000" dirty="0">
              <a:solidFill>
                <a:srgbClr val="59595A"/>
              </a:solidFill>
              <a:latin typeface="+mj-ea"/>
              <a:ea typeface="+mj-ea"/>
            </a:endParaRPr>
          </a:p>
          <a:p>
            <a:pPr latinLnBrk="1">
              <a:lnSpc>
                <a:spcPct val="120000"/>
              </a:lnSpc>
            </a:pPr>
            <a:endParaRPr lang="en-US" altLang="zh-CN" sz="2000" dirty="0">
              <a:solidFill>
                <a:srgbClr val="59595A"/>
              </a:solidFill>
              <a:latin typeface="+mj-ea"/>
              <a:ea typeface="+mj-ea"/>
            </a:endParaRPr>
          </a:p>
          <a:p>
            <a:pPr latinLnBrk="1">
              <a:lnSpc>
                <a:spcPct val="120000"/>
              </a:lnSpc>
            </a:pPr>
            <a:r>
              <a:rPr lang="zh-CN" altLang="en-US" sz="2000" dirty="0">
                <a:solidFill>
                  <a:srgbClr val="59595A"/>
                </a:solidFill>
                <a:latin typeface="+mj-ea"/>
                <a:ea typeface="+mj-ea"/>
              </a:rPr>
              <a:t>对很多并行算法很有用，比如并行的排序和搜索。</a:t>
            </a:r>
          </a:p>
        </p:txBody>
      </p:sp>
    </p:spTree>
    <p:extLst>
      <p:ext uri="{BB962C8B-B14F-4D97-AF65-F5344CB8AC3E}">
        <p14:creationId xmlns:p14="http://schemas.microsoft.com/office/powerpoint/2010/main" val="1301318709"/>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a:extLst>
              <a:ext uri="{FF2B5EF4-FFF2-40B4-BE49-F238E27FC236}">
                <a16:creationId xmlns:a16="http://schemas.microsoft.com/office/drawing/2014/main" id="{F0C77EEC-905E-AA4C-915A-319D97280E0B}"/>
              </a:ext>
            </a:extLst>
          </p:cNvPr>
          <p:cNvSpPr>
            <a:spLocks noGrp="1"/>
          </p:cNvSpPr>
          <p:nvPr>
            <p:ph type="title"/>
          </p:nvPr>
        </p:nvSpPr>
        <p:spPr>
          <a:xfrm>
            <a:off x="623636" y="548680"/>
            <a:ext cx="10963473" cy="589190"/>
          </a:xfrm>
        </p:spPr>
        <p:txBody>
          <a:bodyPr/>
          <a:lstStyle/>
          <a:p>
            <a:r>
              <a:rPr kumimoji="1" lang="zh-CN" altLang="en-US" dirty="0"/>
              <a:t>集合式通信方式 </a:t>
            </a:r>
            <a:r>
              <a:rPr kumimoji="1" lang="en-US" altLang="zh-CN" dirty="0"/>
              <a:t>(III)</a:t>
            </a:r>
            <a:r>
              <a:rPr kumimoji="1" lang="zh-CN" altLang="en-US" dirty="0"/>
              <a:t>：多对多 </a:t>
            </a:r>
            <a:r>
              <a:rPr kumimoji="1" lang="en-US" altLang="zh-CN" dirty="0"/>
              <a:t>All</a:t>
            </a:r>
            <a:r>
              <a:rPr kumimoji="1" lang="zh-CN" altLang="en-US" dirty="0"/>
              <a:t> </a:t>
            </a:r>
            <a:r>
              <a:rPr kumimoji="1" lang="en-US" altLang="zh-CN" dirty="0"/>
              <a:t>Reduce</a:t>
            </a:r>
            <a:endParaRPr kumimoji="1" lang="zh-CN" altLang="en-US" dirty="0"/>
          </a:p>
        </p:txBody>
      </p:sp>
      <p:pic>
        <p:nvPicPr>
          <p:cNvPr id="3" name="图片 2">
            <a:extLst>
              <a:ext uri="{FF2B5EF4-FFF2-40B4-BE49-F238E27FC236}">
                <a16:creationId xmlns:a16="http://schemas.microsoft.com/office/drawing/2014/main" id="{E77F6A98-9FD7-2A4A-B5E5-20B986EA14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90269" y="4005065"/>
            <a:ext cx="6311604" cy="1689374"/>
          </a:xfrm>
          <a:prstGeom prst="rect">
            <a:avLst/>
          </a:prstGeom>
        </p:spPr>
      </p:pic>
      <p:pic>
        <p:nvPicPr>
          <p:cNvPr id="6" name="图片 5">
            <a:extLst>
              <a:ext uri="{FF2B5EF4-FFF2-40B4-BE49-F238E27FC236}">
                <a16:creationId xmlns:a16="http://schemas.microsoft.com/office/drawing/2014/main" id="{5B4B361F-0E60-E741-A4B0-8752160E9E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4242" y="1543960"/>
            <a:ext cx="4467868" cy="1815493"/>
          </a:xfrm>
          <a:prstGeom prst="rect">
            <a:avLst/>
          </a:prstGeom>
        </p:spPr>
      </p:pic>
      <p:sp>
        <p:nvSpPr>
          <p:cNvPr id="10" name="矩形 9">
            <a:extLst>
              <a:ext uri="{FF2B5EF4-FFF2-40B4-BE49-F238E27FC236}">
                <a16:creationId xmlns:a16="http://schemas.microsoft.com/office/drawing/2014/main" id="{D8572D06-0E72-DD4E-B89B-49B17900E7E0}"/>
              </a:ext>
            </a:extLst>
          </p:cNvPr>
          <p:cNvSpPr/>
          <p:nvPr/>
        </p:nvSpPr>
        <p:spPr>
          <a:xfrm>
            <a:off x="650459" y="1551862"/>
            <a:ext cx="4151778" cy="2276970"/>
          </a:xfrm>
          <a:prstGeom prst="rect">
            <a:avLst/>
          </a:prstGeom>
        </p:spPr>
        <p:txBody>
          <a:bodyPr wrap="square">
            <a:spAutoFit/>
          </a:bodyPr>
          <a:lstStyle/>
          <a:p>
            <a:pPr latinLnBrk="1">
              <a:lnSpc>
                <a:spcPct val="120000"/>
              </a:lnSpc>
            </a:pPr>
            <a:r>
              <a:rPr lang="en-US" altLang="zh-CN" sz="2000" dirty="0">
                <a:solidFill>
                  <a:srgbClr val="59595A"/>
                </a:solidFill>
                <a:latin typeface="+mj-ea"/>
                <a:ea typeface="+mj-ea"/>
              </a:rPr>
              <a:t>All Reduce</a:t>
            </a:r>
            <a:r>
              <a:rPr lang="zh-CN" altLang="en-US" sz="2000" dirty="0">
                <a:solidFill>
                  <a:srgbClr val="59595A"/>
                </a:solidFill>
                <a:latin typeface="+mj-ea"/>
                <a:ea typeface="+mj-ea"/>
              </a:rPr>
              <a:t>则是在所有的节点上都应用同样的</a:t>
            </a:r>
            <a:r>
              <a:rPr lang="en-US" altLang="zh-CN" sz="2000" dirty="0">
                <a:solidFill>
                  <a:srgbClr val="59595A"/>
                </a:solidFill>
                <a:latin typeface="+mj-ea"/>
                <a:ea typeface="+mj-ea"/>
              </a:rPr>
              <a:t>Reduce</a:t>
            </a:r>
            <a:r>
              <a:rPr lang="zh-CN" altLang="en-US" sz="2000" dirty="0">
                <a:solidFill>
                  <a:srgbClr val="59595A"/>
                </a:solidFill>
                <a:latin typeface="+mj-ea"/>
                <a:ea typeface="+mj-ea"/>
              </a:rPr>
              <a:t>操作。</a:t>
            </a:r>
            <a:endParaRPr lang="en-US" altLang="zh-CN" sz="2000" dirty="0">
              <a:solidFill>
                <a:srgbClr val="59595A"/>
              </a:solidFill>
              <a:latin typeface="+mj-ea"/>
              <a:ea typeface="+mj-ea"/>
            </a:endParaRPr>
          </a:p>
          <a:p>
            <a:pPr latinLnBrk="1">
              <a:lnSpc>
                <a:spcPct val="120000"/>
              </a:lnSpc>
            </a:pPr>
            <a:endParaRPr lang="en-US" altLang="zh-CN" sz="2000" dirty="0">
              <a:solidFill>
                <a:srgbClr val="59595A"/>
              </a:solidFill>
              <a:latin typeface="+mj-ea"/>
              <a:ea typeface="+mj-ea"/>
            </a:endParaRPr>
          </a:p>
          <a:p>
            <a:pPr latinLnBrk="1">
              <a:lnSpc>
                <a:spcPct val="120000"/>
              </a:lnSpc>
            </a:pPr>
            <a:r>
              <a:rPr lang="en-US" altLang="zh-CN" sz="2000" dirty="0">
                <a:solidFill>
                  <a:srgbClr val="59595A"/>
                </a:solidFill>
                <a:latin typeface="+mj-ea"/>
                <a:ea typeface="+mj-ea"/>
              </a:rPr>
              <a:t>All Reduce</a:t>
            </a:r>
            <a:r>
              <a:rPr lang="zh-CN" altLang="en-US" sz="2000" dirty="0">
                <a:solidFill>
                  <a:srgbClr val="59595A"/>
                </a:solidFill>
                <a:latin typeface="+mj-ea"/>
                <a:ea typeface="+mj-ea"/>
              </a:rPr>
              <a:t>操作可通过</a:t>
            </a:r>
            <a:r>
              <a:rPr lang="en-US" altLang="zh-CN" sz="2000" dirty="0">
                <a:solidFill>
                  <a:srgbClr val="59595A"/>
                </a:solidFill>
                <a:latin typeface="+mj-ea"/>
                <a:ea typeface="+mj-ea"/>
              </a:rPr>
              <a:t>Reduce + Broadcast</a:t>
            </a:r>
            <a:r>
              <a:rPr lang="zh-CN" altLang="en-US" sz="2000" dirty="0">
                <a:solidFill>
                  <a:srgbClr val="59595A"/>
                </a:solidFill>
                <a:latin typeface="+mj-ea"/>
                <a:ea typeface="+mj-ea"/>
              </a:rPr>
              <a:t> 或者 </a:t>
            </a:r>
            <a:r>
              <a:rPr lang="en-US" altLang="zh-CN" sz="2000" dirty="0">
                <a:solidFill>
                  <a:srgbClr val="59595A"/>
                </a:solidFill>
                <a:latin typeface="+mj-ea"/>
                <a:ea typeface="+mj-ea"/>
              </a:rPr>
              <a:t>Reduce-Scatter</a:t>
            </a:r>
            <a:r>
              <a:rPr lang="zh-CN" altLang="en-US" sz="2000" dirty="0">
                <a:solidFill>
                  <a:srgbClr val="59595A"/>
                </a:solidFill>
                <a:latin typeface="+mj-ea"/>
                <a:ea typeface="+mj-ea"/>
              </a:rPr>
              <a:t> </a:t>
            </a:r>
            <a:r>
              <a:rPr lang="en-US" altLang="zh-CN" sz="2000" dirty="0">
                <a:solidFill>
                  <a:srgbClr val="59595A"/>
                </a:solidFill>
                <a:latin typeface="+mj-ea"/>
                <a:ea typeface="+mj-ea"/>
              </a:rPr>
              <a:t>+</a:t>
            </a:r>
            <a:r>
              <a:rPr lang="zh-CN" altLang="en-US" sz="2000" dirty="0">
                <a:solidFill>
                  <a:srgbClr val="59595A"/>
                </a:solidFill>
                <a:latin typeface="+mj-ea"/>
                <a:ea typeface="+mj-ea"/>
              </a:rPr>
              <a:t> </a:t>
            </a:r>
            <a:r>
              <a:rPr lang="en-US" altLang="zh-CN" sz="2000" dirty="0">
                <a:solidFill>
                  <a:srgbClr val="59595A"/>
                </a:solidFill>
                <a:latin typeface="+mj-ea"/>
                <a:ea typeface="+mj-ea"/>
              </a:rPr>
              <a:t>All-Gather</a:t>
            </a:r>
            <a:r>
              <a:rPr lang="zh-CN" altLang="en-US" sz="2000" dirty="0">
                <a:solidFill>
                  <a:srgbClr val="59595A"/>
                </a:solidFill>
                <a:latin typeface="+mj-ea"/>
                <a:ea typeface="+mj-ea"/>
              </a:rPr>
              <a:t> 操作完成。</a:t>
            </a:r>
          </a:p>
        </p:txBody>
      </p:sp>
    </p:spTree>
    <p:extLst>
      <p:ext uri="{BB962C8B-B14F-4D97-AF65-F5344CB8AC3E}">
        <p14:creationId xmlns:p14="http://schemas.microsoft.com/office/powerpoint/2010/main" val="1270231255"/>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a:extLst>
              <a:ext uri="{FF2B5EF4-FFF2-40B4-BE49-F238E27FC236}">
                <a16:creationId xmlns:a16="http://schemas.microsoft.com/office/drawing/2014/main" id="{F0C77EEC-905E-AA4C-915A-319D97280E0B}"/>
              </a:ext>
            </a:extLst>
          </p:cNvPr>
          <p:cNvSpPr>
            <a:spLocks noGrp="1"/>
          </p:cNvSpPr>
          <p:nvPr>
            <p:ph type="title"/>
          </p:nvPr>
        </p:nvSpPr>
        <p:spPr>
          <a:xfrm>
            <a:off x="623636" y="548680"/>
            <a:ext cx="10963473" cy="589190"/>
          </a:xfrm>
        </p:spPr>
        <p:txBody>
          <a:bodyPr/>
          <a:lstStyle/>
          <a:p>
            <a:r>
              <a:rPr kumimoji="1" lang="zh-CN" altLang="en-US" dirty="0"/>
              <a:t>集合式通信方式 </a:t>
            </a:r>
            <a:r>
              <a:rPr kumimoji="1" lang="en-US" altLang="zh-CN" dirty="0"/>
              <a:t>(III)</a:t>
            </a:r>
            <a:r>
              <a:rPr kumimoji="1" lang="zh-CN" altLang="en-US" dirty="0"/>
              <a:t>：多对多 </a:t>
            </a:r>
            <a:r>
              <a:rPr kumimoji="1" lang="en-US" altLang="zh-CN" dirty="0"/>
              <a:t>All-Gather</a:t>
            </a:r>
            <a:endParaRPr kumimoji="1" lang="zh-CN" altLang="en-US" dirty="0"/>
          </a:p>
        </p:txBody>
      </p:sp>
      <p:pic>
        <p:nvPicPr>
          <p:cNvPr id="5" name="图片 4">
            <a:extLst>
              <a:ext uri="{FF2B5EF4-FFF2-40B4-BE49-F238E27FC236}">
                <a16:creationId xmlns:a16="http://schemas.microsoft.com/office/drawing/2014/main" id="{34B08F84-9B8E-924A-B431-A2E52DA830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10349" y="1613332"/>
            <a:ext cx="5283503" cy="1665969"/>
          </a:xfrm>
          <a:prstGeom prst="rect">
            <a:avLst/>
          </a:prstGeom>
        </p:spPr>
      </p:pic>
      <p:pic>
        <p:nvPicPr>
          <p:cNvPr id="6" name="图片 5">
            <a:extLst>
              <a:ext uri="{FF2B5EF4-FFF2-40B4-BE49-F238E27FC236}">
                <a16:creationId xmlns:a16="http://schemas.microsoft.com/office/drawing/2014/main" id="{AE1682CC-5450-1241-A015-C2BB9FFCA3B8}"/>
              </a:ext>
            </a:extLst>
          </p:cNvPr>
          <p:cNvPicPr>
            <a:picLocks noChangeAspect="1"/>
          </p:cNvPicPr>
          <p:nvPr/>
        </p:nvPicPr>
        <p:blipFill>
          <a:blip r:embed="rId3"/>
          <a:stretch>
            <a:fillRect/>
          </a:stretch>
        </p:blipFill>
        <p:spPr>
          <a:xfrm>
            <a:off x="5162277" y="3983312"/>
            <a:ext cx="6328213" cy="1749944"/>
          </a:xfrm>
          <a:prstGeom prst="rect">
            <a:avLst/>
          </a:prstGeom>
        </p:spPr>
      </p:pic>
      <p:sp>
        <p:nvSpPr>
          <p:cNvPr id="8" name="矩形 7">
            <a:extLst>
              <a:ext uri="{FF2B5EF4-FFF2-40B4-BE49-F238E27FC236}">
                <a16:creationId xmlns:a16="http://schemas.microsoft.com/office/drawing/2014/main" id="{D977932B-D6F6-DA4C-B3F2-D7DE4D3822C0}"/>
              </a:ext>
            </a:extLst>
          </p:cNvPr>
          <p:cNvSpPr/>
          <p:nvPr/>
        </p:nvSpPr>
        <p:spPr>
          <a:xfrm>
            <a:off x="650459" y="1551862"/>
            <a:ext cx="4151778" cy="2276970"/>
          </a:xfrm>
          <a:prstGeom prst="rect">
            <a:avLst/>
          </a:prstGeom>
        </p:spPr>
        <p:txBody>
          <a:bodyPr wrap="square">
            <a:spAutoFit/>
          </a:bodyPr>
          <a:lstStyle/>
          <a:p>
            <a:pPr latinLnBrk="1">
              <a:lnSpc>
                <a:spcPct val="120000"/>
              </a:lnSpc>
            </a:pPr>
            <a:r>
              <a:rPr lang="en-US" altLang="zh-CN" sz="2000" dirty="0">
                <a:solidFill>
                  <a:srgbClr val="59595A"/>
                </a:solidFill>
                <a:latin typeface="+mj-ea"/>
                <a:ea typeface="+mj-ea"/>
              </a:rPr>
              <a:t>All Gather</a:t>
            </a:r>
            <a:r>
              <a:rPr lang="zh-CN" altLang="en-US" sz="2000" dirty="0">
                <a:solidFill>
                  <a:srgbClr val="59595A"/>
                </a:solidFill>
                <a:latin typeface="+mj-ea"/>
                <a:ea typeface="+mj-ea"/>
              </a:rPr>
              <a:t>会收集所有数据到所有节点上。</a:t>
            </a:r>
            <a:r>
              <a:rPr lang="en-US" altLang="zh-CN" sz="2000" dirty="0">
                <a:solidFill>
                  <a:srgbClr val="59595A"/>
                </a:solidFill>
                <a:latin typeface="+mj-ea"/>
                <a:ea typeface="+mj-ea"/>
              </a:rPr>
              <a:t> All Gather</a:t>
            </a:r>
            <a:r>
              <a:rPr lang="zh-CN" altLang="en-US" sz="2000" dirty="0">
                <a:solidFill>
                  <a:srgbClr val="59595A"/>
                </a:solidFill>
                <a:latin typeface="+mj-ea"/>
                <a:ea typeface="+mj-ea"/>
              </a:rPr>
              <a:t> </a:t>
            </a:r>
            <a:r>
              <a:rPr lang="en-US" altLang="zh-CN" sz="2000" dirty="0">
                <a:solidFill>
                  <a:srgbClr val="59595A"/>
                </a:solidFill>
                <a:latin typeface="+mj-ea"/>
                <a:ea typeface="+mj-ea"/>
              </a:rPr>
              <a:t>=</a:t>
            </a:r>
            <a:r>
              <a:rPr lang="zh-CN" altLang="en-US" sz="2000" dirty="0">
                <a:solidFill>
                  <a:srgbClr val="59595A"/>
                </a:solidFill>
                <a:latin typeface="+mj-ea"/>
                <a:ea typeface="+mj-ea"/>
              </a:rPr>
              <a:t> </a:t>
            </a:r>
            <a:r>
              <a:rPr lang="en-US" altLang="zh-CN" sz="2000" dirty="0">
                <a:solidFill>
                  <a:srgbClr val="59595A"/>
                </a:solidFill>
                <a:latin typeface="+mj-ea"/>
                <a:ea typeface="+mj-ea"/>
              </a:rPr>
              <a:t>Gather</a:t>
            </a:r>
            <a:r>
              <a:rPr lang="zh-CN" altLang="en-US" sz="2000" dirty="0">
                <a:solidFill>
                  <a:srgbClr val="59595A"/>
                </a:solidFill>
                <a:latin typeface="+mj-ea"/>
                <a:ea typeface="+mj-ea"/>
              </a:rPr>
              <a:t> </a:t>
            </a:r>
            <a:r>
              <a:rPr lang="en-US" altLang="zh-CN" sz="2000" dirty="0">
                <a:solidFill>
                  <a:srgbClr val="59595A"/>
                </a:solidFill>
                <a:latin typeface="+mj-ea"/>
                <a:ea typeface="+mj-ea"/>
              </a:rPr>
              <a:t>+</a:t>
            </a:r>
            <a:r>
              <a:rPr lang="zh-CN" altLang="en-US" sz="2000" dirty="0">
                <a:solidFill>
                  <a:srgbClr val="59595A"/>
                </a:solidFill>
                <a:latin typeface="+mj-ea"/>
                <a:ea typeface="+mj-ea"/>
              </a:rPr>
              <a:t> </a:t>
            </a:r>
            <a:r>
              <a:rPr lang="en-US" altLang="zh-CN" sz="2000" dirty="0">
                <a:solidFill>
                  <a:srgbClr val="59595A"/>
                </a:solidFill>
                <a:latin typeface="+mj-ea"/>
                <a:ea typeface="+mj-ea"/>
              </a:rPr>
              <a:t>Broadcast</a:t>
            </a:r>
            <a:r>
              <a:rPr lang="zh-CN" altLang="en-US" sz="2000" dirty="0">
                <a:solidFill>
                  <a:srgbClr val="59595A"/>
                </a:solidFill>
                <a:latin typeface="+mj-ea"/>
                <a:ea typeface="+mj-ea"/>
              </a:rPr>
              <a:t>。</a:t>
            </a:r>
            <a:endParaRPr lang="en-US" altLang="zh-CN" sz="2000" dirty="0">
              <a:solidFill>
                <a:srgbClr val="59595A"/>
              </a:solidFill>
              <a:latin typeface="+mj-ea"/>
              <a:ea typeface="+mj-ea"/>
            </a:endParaRPr>
          </a:p>
          <a:p>
            <a:pPr latinLnBrk="1">
              <a:lnSpc>
                <a:spcPct val="120000"/>
              </a:lnSpc>
            </a:pPr>
            <a:endParaRPr lang="en-US" altLang="zh-CN" sz="2000" dirty="0">
              <a:solidFill>
                <a:srgbClr val="59595A"/>
              </a:solidFill>
              <a:latin typeface="+mj-ea"/>
              <a:ea typeface="+mj-ea"/>
            </a:endParaRPr>
          </a:p>
          <a:p>
            <a:pPr latinLnBrk="1">
              <a:lnSpc>
                <a:spcPct val="120000"/>
              </a:lnSpc>
            </a:pPr>
            <a:r>
              <a:rPr lang="zh-CN" altLang="en-US" sz="2000" dirty="0">
                <a:solidFill>
                  <a:srgbClr val="59595A"/>
                </a:solidFill>
                <a:latin typeface="+mj-ea"/>
                <a:ea typeface="+mj-ea"/>
              </a:rPr>
              <a:t>发送多个元素到多个节点很有用，即在多对多通信模式的场景。</a:t>
            </a:r>
          </a:p>
        </p:txBody>
      </p:sp>
    </p:spTree>
    <p:extLst>
      <p:ext uri="{BB962C8B-B14F-4D97-AF65-F5344CB8AC3E}">
        <p14:creationId xmlns:p14="http://schemas.microsoft.com/office/powerpoint/2010/main" val="314226711"/>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a:extLst>
              <a:ext uri="{FF2B5EF4-FFF2-40B4-BE49-F238E27FC236}">
                <a16:creationId xmlns:a16="http://schemas.microsoft.com/office/drawing/2014/main" id="{F0C77EEC-905E-AA4C-915A-319D97280E0B}"/>
              </a:ext>
            </a:extLst>
          </p:cNvPr>
          <p:cNvSpPr>
            <a:spLocks noGrp="1"/>
          </p:cNvSpPr>
          <p:nvPr>
            <p:ph type="title"/>
          </p:nvPr>
        </p:nvSpPr>
        <p:spPr>
          <a:xfrm>
            <a:off x="623636" y="548680"/>
            <a:ext cx="10963473" cy="589190"/>
          </a:xfrm>
        </p:spPr>
        <p:txBody>
          <a:bodyPr/>
          <a:lstStyle/>
          <a:p>
            <a:r>
              <a:rPr kumimoji="1" lang="zh-CN" altLang="en-US" dirty="0"/>
              <a:t>集合式通信方式 </a:t>
            </a:r>
            <a:r>
              <a:rPr kumimoji="1" lang="en-US" altLang="zh-CN" dirty="0"/>
              <a:t>(III)</a:t>
            </a:r>
            <a:r>
              <a:rPr kumimoji="1" lang="zh-CN" altLang="en-US" dirty="0"/>
              <a:t>：多对多 </a:t>
            </a:r>
            <a:r>
              <a:rPr kumimoji="1" lang="en-US" altLang="zh-CN" dirty="0"/>
              <a:t>Reduce</a:t>
            </a:r>
            <a:r>
              <a:rPr kumimoji="1" lang="zh-CN" altLang="en-US" dirty="0"/>
              <a:t> </a:t>
            </a:r>
            <a:r>
              <a:rPr kumimoji="1" lang="en-US" altLang="zh-CN" dirty="0"/>
              <a:t>Scatter</a:t>
            </a:r>
            <a:endParaRPr kumimoji="1" lang="zh-CN" altLang="en-US" dirty="0"/>
          </a:p>
        </p:txBody>
      </p:sp>
      <p:pic>
        <p:nvPicPr>
          <p:cNvPr id="2" name="图片 1">
            <a:extLst>
              <a:ext uri="{FF2B5EF4-FFF2-40B4-BE49-F238E27FC236}">
                <a16:creationId xmlns:a16="http://schemas.microsoft.com/office/drawing/2014/main" id="{74C5B473-0491-F846-AE99-05C2DE0AFF66}"/>
              </a:ext>
            </a:extLst>
          </p:cNvPr>
          <p:cNvPicPr>
            <a:picLocks noChangeAspect="1"/>
          </p:cNvPicPr>
          <p:nvPr/>
        </p:nvPicPr>
        <p:blipFill>
          <a:blip r:embed="rId2"/>
          <a:stretch>
            <a:fillRect/>
          </a:stretch>
        </p:blipFill>
        <p:spPr>
          <a:xfrm>
            <a:off x="4946253" y="4005064"/>
            <a:ext cx="6747419" cy="1800200"/>
          </a:xfrm>
          <a:prstGeom prst="rect">
            <a:avLst/>
          </a:prstGeom>
        </p:spPr>
      </p:pic>
      <p:sp>
        <p:nvSpPr>
          <p:cNvPr id="5" name="矩形 4">
            <a:extLst>
              <a:ext uri="{FF2B5EF4-FFF2-40B4-BE49-F238E27FC236}">
                <a16:creationId xmlns:a16="http://schemas.microsoft.com/office/drawing/2014/main" id="{B8148641-19EF-BD43-8E73-8D3C952D7F15}"/>
              </a:ext>
            </a:extLst>
          </p:cNvPr>
          <p:cNvSpPr/>
          <p:nvPr/>
        </p:nvSpPr>
        <p:spPr>
          <a:xfrm>
            <a:off x="650459" y="1551862"/>
            <a:ext cx="4151778" cy="1907638"/>
          </a:xfrm>
          <a:prstGeom prst="rect">
            <a:avLst/>
          </a:prstGeom>
        </p:spPr>
        <p:txBody>
          <a:bodyPr wrap="square">
            <a:spAutoFit/>
          </a:bodyPr>
          <a:lstStyle/>
          <a:p>
            <a:pPr>
              <a:lnSpc>
                <a:spcPct val="120000"/>
              </a:lnSpc>
            </a:pPr>
            <a:r>
              <a:rPr lang="en-US" altLang="zh-CN" sz="2000" dirty="0">
                <a:solidFill>
                  <a:srgbClr val="59595A"/>
                </a:solidFill>
                <a:latin typeface="+mj-ea"/>
                <a:ea typeface="+mj-ea"/>
              </a:rPr>
              <a:t>Reduce Scatter</a:t>
            </a:r>
            <a:r>
              <a:rPr lang="zh-CN" altLang="en-US" sz="2000" dirty="0">
                <a:solidFill>
                  <a:srgbClr val="59595A"/>
                </a:solidFill>
                <a:latin typeface="+mj-ea"/>
                <a:ea typeface="+mj-ea"/>
              </a:rPr>
              <a:t>操作会将个节点的输入先进行求和，然后在第</a:t>
            </a:r>
            <a:r>
              <a:rPr lang="en-US" altLang="zh-CN" sz="2000" dirty="0">
                <a:solidFill>
                  <a:srgbClr val="59595A"/>
                </a:solidFill>
                <a:latin typeface="+mj-ea"/>
                <a:ea typeface="+mj-ea"/>
              </a:rPr>
              <a:t>0</a:t>
            </a:r>
            <a:r>
              <a:rPr lang="zh-CN" altLang="en-US" sz="2000" dirty="0">
                <a:solidFill>
                  <a:srgbClr val="59595A"/>
                </a:solidFill>
                <a:latin typeface="+mj-ea"/>
                <a:ea typeface="+mj-ea"/>
              </a:rPr>
              <a:t>维度按卡数切分，将数据分发到对应的卡上。</a:t>
            </a:r>
          </a:p>
          <a:p>
            <a:pPr>
              <a:lnSpc>
                <a:spcPct val="120000"/>
              </a:lnSpc>
            </a:pPr>
            <a:endParaRPr lang="zh-CN" altLang="en-US" sz="2000" dirty="0">
              <a:solidFill>
                <a:srgbClr val="59595A"/>
              </a:solidFill>
              <a:latin typeface="+mj-ea"/>
              <a:ea typeface="+mj-ea"/>
            </a:endParaRPr>
          </a:p>
        </p:txBody>
      </p:sp>
      <p:pic>
        <p:nvPicPr>
          <p:cNvPr id="4" name="图片 3">
            <a:extLst>
              <a:ext uri="{FF2B5EF4-FFF2-40B4-BE49-F238E27FC236}">
                <a16:creationId xmlns:a16="http://schemas.microsoft.com/office/drawing/2014/main" id="{62BD5FE8-7B63-614D-9F57-FEA122F6434C}"/>
              </a:ext>
            </a:extLst>
          </p:cNvPr>
          <p:cNvPicPr>
            <a:picLocks noChangeAspect="1"/>
          </p:cNvPicPr>
          <p:nvPr/>
        </p:nvPicPr>
        <p:blipFill>
          <a:blip r:embed="rId3"/>
          <a:stretch>
            <a:fillRect/>
          </a:stretch>
        </p:blipFill>
        <p:spPr>
          <a:xfrm>
            <a:off x="5738341" y="1843599"/>
            <a:ext cx="5425479" cy="1657409"/>
          </a:xfrm>
          <a:prstGeom prst="rect">
            <a:avLst/>
          </a:prstGeom>
        </p:spPr>
      </p:pic>
    </p:spTree>
    <p:extLst>
      <p:ext uri="{BB962C8B-B14F-4D97-AF65-F5344CB8AC3E}">
        <p14:creationId xmlns:p14="http://schemas.microsoft.com/office/powerpoint/2010/main" val="4269711689"/>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a:extLst>
              <a:ext uri="{FF2B5EF4-FFF2-40B4-BE49-F238E27FC236}">
                <a16:creationId xmlns:a16="http://schemas.microsoft.com/office/drawing/2014/main" id="{F0C77EEC-905E-AA4C-915A-319D97280E0B}"/>
              </a:ext>
            </a:extLst>
          </p:cNvPr>
          <p:cNvSpPr>
            <a:spLocks noGrp="1"/>
          </p:cNvSpPr>
          <p:nvPr>
            <p:ph type="title"/>
          </p:nvPr>
        </p:nvSpPr>
        <p:spPr>
          <a:xfrm>
            <a:off x="623636" y="548680"/>
            <a:ext cx="10963473" cy="589190"/>
          </a:xfrm>
        </p:spPr>
        <p:txBody>
          <a:bodyPr/>
          <a:lstStyle/>
          <a:p>
            <a:r>
              <a:rPr kumimoji="1" lang="zh-CN" altLang="en-US" dirty="0"/>
              <a:t>集合式通信方式 </a:t>
            </a:r>
            <a:r>
              <a:rPr kumimoji="1" lang="en-US" altLang="zh-CN" dirty="0"/>
              <a:t>(III)</a:t>
            </a:r>
            <a:r>
              <a:rPr kumimoji="1" lang="zh-CN" altLang="en-US" dirty="0"/>
              <a:t>：多对多 </a:t>
            </a:r>
            <a:r>
              <a:rPr kumimoji="1" lang="en-US" altLang="zh-CN" dirty="0"/>
              <a:t>All</a:t>
            </a:r>
            <a:r>
              <a:rPr kumimoji="1" lang="zh-CN" altLang="en-US" dirty="0"/>
              <a:t> </a:t>
            </a:r>
            <a:r>
              <a:rPr kumimoji="1" lang="en-US" altLang="zh-CN" dirty="0"/>
              <a:t>to</a:t>
            </a:r>
            <a:r>
              <a:rPr kumimoji="1" lang="zh-CN" altLang="en-US" dirty="0"/>
              <a:t> </a:t>
            </a:r>
            <a:r>
              <a:rPr kumimoji="1" lang="en-US" altLang="zh-CN" dirty="0"/>
              <a:t>All</a:t>
            </a:r>
            <a:endParaRPr kumimoji="1" lang="zh-CN" altLang="en-US" dirty="0"/>
          </a:p>
        </p:txBody>
      </p:sp>
      <p:pic>
        <p:nvPicPr>
          <p:cNvPr id="5" name="图片 4">
            <a:extLst>
              <a:ext uri="{FF2B5EF4-FFF2-40B4-BE49-F238E27FC236}">
                <a16:creationId xmlns:a16="http://schemas.microsoft.com/office/drawing/2014/main" id="{E142FF5D-4E04-894D-A08E-93B7401D13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40994" y="3933056"/>
            <a:ext cx="6430931" cy="1728192"/>
          </a:xfrm>
          <a:prstGeom prst="rect">
            <a:avLst/>
          </a:prstGeom>
        </p:spPr>
      </p:pic>
      <p:sp>
        <p:nvSpPr>
          <p:cNvPr id="7" name="矩形 6">
            <a:extLst>
              <a:ext uri="{FF2B5EF4-FFF2-40B4-BE49-F238E27FC236}">
                <a16:creationId xmlns:a16="http://schemas.microsoft.com/office/drawing/2014/main" id="{CD9423E8-5609-2441-8829-8AE511B61004}"/>
              </a:ext>
            </a:extLst>
          </p:cNvPr>
          <p:cNvSpPr/>
          <p:nvPr/>
        </p:nvSpPr>
        <p:spPr>
          <a:xfrm>
            <a:off x="650459" y="1551862"/>
            <a:ext cx="4151778" cy="1907638"/>
          </a:xfrm>
          <a:prstGeom prst="rect">
            <a:avLst/>
          </a:prstGeom>
        </p:spPr>
        <p:txBody>
          <a:bodyPr wrap="square">
            <a:spAutoFit/>
          </a:bodyPr>
          <a:lstStyle/>
          <a:p>
            <a:pPr>
              <a:lnSpc>
                <a:spcPct val="120000"/>
              </a:lnSpc>
            </a:pPr>
            <a:r>
              <a:rPr lang="zh-CN" altLang="en-US" sz="2000" dirty="0">
                <a:solidFill>
                  <a:srgbClr val="59595A"/>
                </a:solidFill>
                <a:latin typeface="+mj-ea"/>
                <a:ea typeface="+mj-ea"/>
              </a:rPr>
              <a:t>将节点</a:t>
            </a:r>
            <a:r>
              <a:rPr lang="en-US" altLang="zh-CN" sz="2000" dirty="0">
                <a:solidFill>
                  <a:srgbClr val="59595A"/>
                </a:solidFill>
                <a:latin typeface="+mj-ea"/>
                <a:ea typeface="+mj-ea"/>
              </a:rPr>
              <a:t>i</a:t>
            </a:r>
            <a:r>
              <a:rPr lang="zh-CN" altLang="en-US" sz="2000" dirty="0">
                <a:solidFill>
                  <a:srgbClr val="59595A"/>
                </a:solidFill>
                <a:latin typeface="+mj-ea"/>
                <a:ea typeface="+mj-ea"/>
              </a:rPr>
              <a:t>的发送缓冲区中的第</a:t>
            </a:r>
            <a:r>
              <a:rPr lang="en-US" altLang="zh-CN" sz="2000" dirty="0">
                <a:solidFill>
                  <a:srgbClr val="59595A"/>
                </a:solidFill>
                <a:latin typeface="+mj-ea"/>
                <a:ea typeface="+mj-ea"/>
              </a:rPr>
              <a:t>j</a:t>
            </a:r>
            <a:r>
              <a:rPr lang="zh-CN" altLang="en-US" sz="2000" dirty="0">
                <a:solidFill>
                  <a:srgbClr val="59595A"/>
                </a:solidFill>
                <a:latin typeface="+mj-ea"/>
                <a:ea typeface="+mj-ea"/>
              </a:rPr>
              <a:t>块数据发送给节点</a:t>
            </a:r>
            <a:r>
              <a:rPr lang="en-US" altLang="zh-CN" sz="2000" dirty="0">
                <a:solidFill>
                  <a:srgbClr val="59595A"/>
                </a:solidFill>
                <a:latin typeface="+mj-ea"/>
                <a:ea typeface="+mj-ea"/>
              </a:rPr>
              <a:t>j</a:t>
            </a:r>
            <a:r>
              <a:rPr lang="zh-CN" altLang="en-US" sz="2000" dirty="0">
                <a:solidFill>
                  <a:srgbClr val="59595A"/>
                </a:solidFill>
                <a:latin typeface="+mj-ea"/>
                <a:ea typeface="+mj-ea"/>
              </a:rPr>
              <a:t>，节点</a:t>
            </a:r>
            <a:r>
              <a:rPr lang="en-US" altLang="zh-CN" sz="2000" dirty="0">
                <a:solidFill>
                  <a:srgbClr val="59595A"/>
                </a:solidFill>
                <a:latin typeface="+mj-ea"/>
                <a:ea typeface="+mj-ea"/>
              </a:rPr>
              <a:t>j</a:t>
            </a:r>
            <a:r>
              <a:rPr lang="zh-CN" altLang="en-US" sz="2000" dirty="0">
                <a:solidFill>
                  <a:srgbClr val="59595A"/>
                </a:solidFill>
                <a:latin typeface="+mj-ea"/>
                <a:ea typeface="+mj-ea"/>
              </a:rPr>
              <a:t>将接收到的来自节点</a:t>
            </a:r>
            <a:r>
              <a:rPr lang="en-US" altLang="zh-CN" sz="2000" dirty="0">
                <a:solidFill>
                  <a:srgbClr val="59595A"/>
                </a:solidFill>
                <a:latin typeface="+mj-ea"/>
                <a:ea typeface="+mj-ea"/>
              </a:rPr>
              <a:t>i</a:t>
            </a:r>
            <a:r>
              <a:rPr lang="zh-CN" altLang="en-US" sz="2000" dirty="0">
                <a:solidFill>
                  <a:srgbClr val="59595A"/>
                </a:solidFill>
                <a:latin typeface="+mj-ea"/>
                <a:ea typeface="+mj-ea"/>
              </a:rPr>
              <a:t>的数据块放在自身接收缓冲区的第</a:t>
            </a:r>
            <a:r>
              <a:rPr lang="en-US" altLang="zh-CN" sz="2000" dirty="0">
                <a:solidFill>
                  <a:srgbClr val="59595A"/>
                </a:solidFill>
                <a:latin typeface="+mj-ea"/>
                <a:ea typeface="+mj-ea"/>
              </a:rPr>
              <a:t>i</a:t>
            </a:r>
            <a:r>
              <a:rPr lang="zh-CN" altLang="en-US" sz="2000" dirty="0">
                <a:solidFill>
                  <a:srgbClr val="59595A"/>
                </a:solidFill>
                <a:latin typeface="+mj-ea"/>
                <a:ea typeface="+mj-ea"/>
              </a:rPr>
              <a:t>块位置。</a:t>
            </a:r>
          </a:p>
          <a:p>
            <a:pPr>
              <a:lnSpc>
                <a:spcPct val="120000"/>
              </a:lnSpc>
            </a:pPr>
            <a:endParaRPr lang="zh-CN" altLang="en-US" sz="2000" dirty="0">
              <a:solidFill>
                <a:srgbClr val="59595A"/>
              </a:solidFill>
              <a:latin typeface="+mj-ea"/>
              <a:ea typeface="+mj-ea"/>
            </a:endParaRPr>
          </a:p>
        </p:txBody>
      </p:sp>
      <p:pic>
        <p:nvPicPr>
          <p:cNvPr id="6" name="图片 5">
            <a:extLst>
              <a:ext uri="{FF2B5EF4-FFF2-40B4-BE49-F238E27FC236}">
                <a16:creationId xmlns:a16="http://schemas.microsoft.com/office/drawing/2014/main" id="{EC857CEE-8C77-E342-AE31-C097053BE046}"/>
              </a:ext>
            </a:extLst>
          </p:cNvPr>
          <p:cNvPicPr>
            <a:picLocks noChangeAspect="1"/>
          </p:cNvPicPr>
          <p:nvPr/>
        </p:nvPicPr>
        <p:blipFill>
          <a:blip r:embed="rId3"/>
          <a:stretch>
            <a:fillRect/>
          </a:stretch>
        </p:blipFill>
        <p:spPr>
          <a:xfrm>
            <a:off x="5810349" y="1637275"/>
            <a:ext cx="5340722" cy="1770605"/>
          </a:xfrm>
          <a:prstGeom prst="rect">
            <a:avLst/>
          </a:prstGeom>
        </p:spPr>
      </p:pic>
    </p:spTree>
    <p:extLst>
      <p:ext uri="{BB962C8B-B14F-4D97-AF65-F5344CB8AC3E}">
        <p14:creationId xmlns:p14="http://schemas.microsoft.com/office/powerpoint/2010/main" val="2834976820"/>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48C0AC-EB6D-6345-88C0-FACA56AFAB70}"/>
              </a:ext>
            </a:extLst>
          </p:cNvPr>
          <p:cNvSpPr>
            <a:spLocks noGrp="1"/>
          </p:cNvSpPr>
          <p:nvPr>
            <p:ph type="title"/>
          </p:nvPr>
        </p:nvSpPr>
        <p:spPr/>
        <p:txBody>
          <a:bodyPr/>
          <a:lstStyle/>
          <a:p>
            <a:r>
              <a:rPr kumimoji="1" lang="zh-CN" altLang="en-US" dirty="0"/>
              <a:t>集合式通信方式 </a:t>
            </a:r>
            <a:r>
              <a:rPr kumimoji="1" lang="en-US" altLang="zh-CN" dirty="0"/>
              <a:t>(III)</a:t>
            </a:r>
            <a:r>
              <a:rPr kumimoji="1" lang="zh-CN" altLang="en-US" dirty="0"/>
              <a:t>：操作分解</a:t>
            </a:r>
          </a:p>
        </p:txBody>
      </p:sp>
      <p:pic>
        <p:nvPicPr>
          <p:cNvPr id="5" name="图片 4">
            <a:extLst>
              <a:ext uri="{FF2B5EF4-FFF2-40B4-BE49-F238E27FC236}">
                <a16:creationId xmlns:a16="http://schemas.microsoft.com/office/drawing/2014/main" id="{9A30DD3F-0E2D-AE48-A2A2-F81840170712}"/>
              </a:ext>
            </a:extLst>
          </p:cNvPr>
          <p:cNvPicPr>
            <a:picLocks noChangeAspect="1"/>
          </p:cNvPicPr>
          <p:nvPr/>
        </p:nvPicPr>
        <p:blipFill>
          <a:blip r:embed="rId2"/>
          <a:stretch>
            <a:fillRect/>
          </a:stretch>
        </p:blipFill>
        <p:spPr>
          <a:xfrm>
            <a:off x="2092172" y="1412776"/>
            <a:ext cx="8026400" cy="4406900"/>
          </a:xfrm>
          <a:prstGeom prst="rect">
            <a:avLst/>
          </a:prstGeom>
        </p:spPr>
      </p:pic>
    </p:spTree>
    <p:extLst>
      <p:ext uri="{BB962C8B-B14F-4D97-AF65-F5344CB8AC3E}">
        <p14:creationId xmlns:p14="http://schemas.microsoft.com/office/powerpoint/2010/main" val="1818913261"/>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1">
            <a:extLst>
              <a:ext uri="{FF2B5EF4-FFF2-40B4-BE49-F238E27FC236}">
                <a16:creationId xmlns:a16="http://schemas.microsoft.com/office/drawing/2014/main" id="{2D6137EB-F023-EF48-BB4E-6D27BB5BB347}"/>
              </a:ext>
            </a:extLst>
          </p:cNvPr>
          <p:cNvSpPr>
            <a:spLocks noGrp="1"/>
          </p:cNvSpPr>
          <p:nvPr>
            <p:ph type="title"/>
          </p:nvPr>
        </p:nvSpPr>
        <p:spPr>
          <a:xfrm>
            <a:off x="623636" y="607562"/>
            <a:ext cx="10963473" cy="589190"/>
          </a:xfrm>
        </p:spPr>
        <p:txBody>
          <a:bodyPr/>
          <a:lstStyle/>
          <a:p>
            <a:r>
              <a:rPr lang="en-US" altLang="zh-CN" dirty="0">
                <a:latin typeface="Microsoft YaHei" panose="020B0503020204020204" pitchFamily="34" charset="-122"/>
                <a:ea typeface="Microsoft YaHei" panose="020B0503020204020204" pitchFamily="34" charset="-122"/>
                <a:sym typeface="Huawei Sans" panose="020C0503030203020204" pitchFamily="34" charset="0"/>
              </a:rPr>
              <a:t>Summary</a:t>
            </a:r>
            <a:endParaRPr lang="zh-CN" altLang="en-US" dirty="0">
              <a:latin typeface="Microsoft YaHei" panose="020B0503020204020204" pitchFamily="34" charset="-122"/>
              <a:ea typeface="Microsoft YaHei" panose="020B0503020204020204" pitchFamily="34" charset="-122"/>
            </a:endParaRPr>
          </a:p>
        </p:txBody>
      </p:sp>
      <p:sp>
        <p:nvSpPr>
          <p:cNvPr id="13" name="内容占位符 2">
            <a:extLst>
              <a:ext uri="{FF2B5EF4-FFF2-40B4-BE49-F238E27FC236}">
                <a16:creationId xmlns:a16="http://schemas.microsoft.com/office/drawing/2014/main" id="{BB9F16C1-DCF7-8F4F-B261-A76B7394DF23}"/>
              </a:ext>
            </a:extLst>
          </p:cNvPr>
          <p:cNvSpPr>
            <a:spLocks noGrp="1"/>
          </p:cNvSpPr>
          <p:nvPr>
            <p:ph sz="half" idx="1"/>
          </p:nvPr>
        </p:nvSpPr>
        <p:spPr>
          <a:xfrm>
            <a:off x="623636" y="1495552"/>
            <a:ext cx="10963473" cy="4525736"/>
          </a:xfrm>
        </p:spPr>
        <p:txBody>
          <a:bodyPr/>
          <a:lstStyle/>
          <a:p>
            <a:pPr marL="457200" indent="-457200">
              <a:buFont typeface="+mj-lt"/>
              <a:buAutoNum type="arabicPeriod"/>
            </a:pPr>
            <a:r>
              <a:rPr lang="zh-CN" altLang="en-US" sz="2000" dirty="0">
                <a:solidFill>
                  <a:srgbClr val="34393C"/>
                </a:solidFill>
              </a:rPr>
              <a:t>了解</a:t>
            </a:r>
            <a:r>
              <a:rPr kumimoji="1" lang="zh-CN" altLang="en-US" dirty="0"/>
              <a:t>集合式通信的</a:t>
            </a:r>
            <a:r>
              <a:rPr kumimoji="1" lang="en-US" altLang="zh-CN" dirty="0"/>
              <a:t>3</a:t>
            </a:r>
            <a:r>
              <a:rPr kumimoji="1" lang="zh-CN" altLang="en-US" dirty="0"/>
              <a:t>种不同方式</a:t>
            </a:r>
            <a:endParaRPr lang="en-US" altLang="zh-CN" sz="2000" dirty="0">
              <a:solidFill>
                <a:srgbClr val="34393C"/>
              </a:solidFill>
            </a:endParaRPr>
          </a:p>
          <a:p>
            <a:pPr marL="457200" indent="-457200">
              <a:buFont typeface="+mj-lt"/>
              <a:buAutoNum type="arabicPeriod"/>
            </a:pPr>
            <a:r>
              <a:rPr lang="zh-CN" altLang="en-US" sz="2000" dirty="0">
                <a:solidFill>
                  <a:srgbClr val="34393C"/>
                </a:solidFill>
              </a:rPr>
              <a:t>了解一对多</a:t>
            </a:r>
            <a:r>
              <a:rPr lang="en-US" altLang="zh-CN" sz="2000" dirty="0">
                <a:solidFill>
                  <a:srgbClr val="34393C"/>
                </a:solidFill>
              </a:rPr>
              <a:t>Scatter/Broadcast</a:t>
            </a:r>
            <a:r>
              <a:rPr lang="zh-CN" altLang="en-US" dirty="0">
                <a:solidFill>
                  <a:srgbClr val="34393C"/>
                </a:solidFill>
              </a:rPr>
              <a:t>，多对一</a:t>
            </a:r>
            <a:r>
              <a:rPr lang="en-US" altLang="zh-CN" dirty="0">
                <a:solidFill>
                  <a:srgbClr val="34393C"/>
                </a:solidFill>
              </a:rPr>
              <a:t>Gather/Reduce</a:t>
            </a:r>
            <a:r>
              <a:rPr lang="zh-CN" altLang="en-US" dirty="0">
                <a:solidFill>
                  <a:srgbClr val="34393C"/>
                </a:solidFill>
              </a:rPr>
              <a:t>，多对多的具体方式</a:t>
            </a:r>
          </a:p>
          <a:p>
            <a:pPr marL="457200" indent="-457200">
              <a:buFont typeface="+mj-lt"/>
              <a:buAutoNum type="arabicPeriod"/>
            </a:pPr>
            <a:r>
              <a:rPr lang="zh-CN" altLang="en-US" sz="2000" dirty="0">
                <a:solidFill>
                  <a:srgbClr val="34393C"/>
                </a:solidFill>
              </a:rPr>
              <a:t>了解多对多可以由一对多和多对一的方式组合，</a:t>
            </a:r>
            <a:r>
              <a:rPr lang="en-US" altLang="zh-CN" sz="2000" dirty="0">
                <a:solidFill>
                  <a:srgbClr val="34393C"/>
                </a:solidFill>
              </a:rPr>
              <a:t>all-Reduce</a:t>
            </a:r>
            <a:r>
              <a:rPr lang="zh-CN" altLang="en-US" sz="2000" dirty="0">
                <a:solidFill>
                  <a:srgbClr val="34393C"/>
                </a:solidFill>
              </a:rPr>
              <a:t> </a:t>
            </a:r>
            <a:r>
              <a:rPr lang="en-US" altLang="zh-CN" sz="2000" dirty="0">
                <a:solidFill>
                  <a:srgbClr val="34393C"/>
                </a:solidFill>
              </a:rPr>
              <a:t>=</a:t>
            </a:r>
            <a:r>
              <a:rPr lang="zh-CN" altLang="en-US" sz="2000" dirty="0">
                <a:solidFill>
                  <a:srgbClr val="34393C"/>
                </a:solidFill>
              </a:rPr>
              <a:t> </a:t>
            </a:r>
            <a:r>
              <a:rPr lang="en-US" altLang="zh-CN" sz="2000" dirty="0">
                <a:solidFill>
                  <a:srgbClr val="34393C"/>
                </a:solidFill>
              </a:rPr>
              <a:t>Reduce</a:t>
            </a:r>
            <a:r>
              <a:rPr lang="zh-CN" altLang="en-US" sz="2000" dirty="0">
                <a:solidFill>
                  <a:srgbClr val="34393C"/>
                </a:solidFill>
              </a:rPr>
              <a:t> </a:t>
            </a:r>
            <a:r>
              <a:rPr lang="en-US" altLang="zh-CN" sz="2000" dirty="0">
                <a:solidFill>
                  <a:srgbClr val="34393C"/>
                </a:solidFill>
              </a:rPr>
              <a:t>Scatter</a:t>
            </a:r>
            <a:r>
              <a:rPr lang="zh-CN" altLang="en-US" sz="2000" dirty="0">
                <a:solidFill>
                  <a:srgbClr val="34393C"/>
                </a:solidFill>
              </a:rPr>
              <a:t> </a:t>
            </a:r>
            <a:r>
              <a:rPr lang="en-US" altLang="zh-CN" sz="2000" dirty="0">
                <a:solidFill>
                  <a:srgbClr val="34393C"/>
                </a:solidFill>
              </a:rPr>
              <a:t>+</a:t>
            </a:r>
            <a:r>
              <a:rPr lang="zh-CN" altLang="en-US" sz="2000" dirty="0">
                <a:solidFill>
                  <a:srgbClr val="34393C"/>
                </a:solidFill>
              </a:rPr>
              <a:t> </a:t>
            </a:r>
            <a:r>
              <a:rPr lang="en-US" altLang="zh-CN" sz="2000" dirty="0">
                <a:solidFill>
                  <a:srgbClr val="34393C"/>
                </a:solidFill>
              </a:rPr>
              <a:t>All</a:t>
            </a:r>
            <a:r>
              <a:rPr lang="zh-CN" altLang="en-US" sz="2000" dirty="0">
                <a:solidFill>
                  <a:srgbClr val="34393C"/>
                </a:solidFill>
              </a:rPr>
              <a:t> </a:t>
            </a:r>
            <a:r>
              <a:rPr lang="en-US" altLang="zh-CN" sz="2000" dirty="0">
                <a:solidFill>
                  <a:srgbClr val="34393C"/>
                </a:solidFill>
              </a:rPr>
              <a:t>gather</a:t>
            </a:r>
            <a:r>
              <a:rPr lang="zh-CN" altLang="en-US" sz="2000" dirty="0">
                <a:solidFill>
                  <a:srgbClr val="34393C"/>
                </a:solidFill>
              </a:rPr>
              <a:t> </a:t>
            </a:r>
            <a:endParaRPr lang="en-US" altLang="zh-CN" sz="2000" dirty="0">
              <a:solidFill>
                <a:srgbClr val="34393C"/>
              </a:solidFill>
            </a:endParaRPr>
          </a:p>
        </p:txBody>
      </p:sp>
    </p:spTree>
    <p:extLst>
      <p:ext uri="{BB962C8B-B14F-4D97-AF65-F5344CB8AC3E}">
        <p14:creationId xmlns:p14="http://schemas.microsoft.com/office/powerpoint/2010/main" val="3872898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7015185"/>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zh-CN" altLang="en-US" dirty="0">
                <a:solidFill>
                  <a:srgbClr val="FFC000"/>
                </a:solidFill>
                <a:latin typeface="+mj-ea"/>
                <a:sym typeface="Huawei Sans" panose="020C0503030203020204" pitchFamily="34" charset="0"/>
              </a:rPr>
              <a:t>关于本内容</a:t>
            </a:r>
            <a:endParaRPr kumimoji="1" lang="zh-CN" altLang="en-US" dirty="0">
              <a:solidFill>
                <a:srgbClr val="FFC000"/>
              </a:solidFill>
            </a:endParaRPr>
          </a:p>
        </p:txBody>
      </p:sp>
      <p:sp>
        <p:nvSpPr>
          <p:cNvPr id="12" name="内容占位符 2">
            <a:extLst>
              <a:ext uri="{FF2B5EF4-FFF2-40B4-BE49-F238E27FC236}">
                <a16:creationId xmlns:a16="http://schemas.microsoft.com/office/drawing/2014/main" id="{777ED92B-92FB-8C4F-8239-77690F664FFA}"/>
              </a:ext>
            </a:extLst>
          </p:cNvPr>
          <p:cNvSpPr>
            <a:spLocks noGrp="1"/>
          </p:cNvSpPr>
          <p:nvPr/>
        </p:nvSpPr>
        <p:spPr>
          <a:xfrm>
            <a:off x="616645" y="1052736"/>
            <a:ext cx="10963473" cy="488577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a:pPr>
            <a:r>
              <a:rPr lang="zh-CN" altLang="en-US" sz="2400" b="1" dirty="0">
                <a:solidFill>
                  <a:srgbClr val="374154"/>
                </a:solidFill>
              </a:rPr>
              <a:t>内容背景</a:t>
            </a:r>
            <a:endParaRPr lang="en-US" altLang="zh-CN" sz="2400" b="1" dirty="0">
              <a:solidFill>
                <a:srgbClr val="374154"/>
              </a:solidFill>
            </a:endParaRPr>
          </a:p>
          <a:p>
            <a:pPr marL="694190" lvl="1" indent="-457200">
              <a:buFont typeface="Arial" panose="020B0604020202020204" pitchFamily="34" charset="0"/>
              <a:buChar char="•"/>
            </a:pPr>
            <a:r>
              <a:rPr lang="en-US" altLang="zh-CN" sz="2000" dirty="0">
                <a:solidFill>
                  <a:srgbClr val="374154"/>
                </a:solidFill>
              </a:rPr>
              <a:t>AI</a:t>
            </a:r>
            <a:r>
              <a:rPr lang="zh-CN" altLang="en-US" sz="2000" dirty="0">
                <a:solidFill>
                  <a:srgbClr val="374154"/>
                </a:solidFill>
              </a:rPr>
              <a:t>集群</a:t>
            </a:r>
            <a:r>
              <a:rPr lang="en-US" altLang="zh-CN" sz="2000" dirty="0">
                <a:solidFill>
                  <a:srgbClr val="374154"/>
                </a:solidFill>
              </a:rPr>
              <a:t>+</a:t>
            </a:r>
            <a:r>
              <a:rPr lang="zh-CN" altLang="en-US" sz="2000" dirty="0">
                <a:solidFill>
                  <a:srgbClr val="374154"/>
                </a:solidFill>
              </a:rPr>
              <a:t>大模型</a:t>
            </a:r>
            <a:r>
              <a:rPr lang="en-US" altLang="zh-CN" sz="2000" dirty="0">
                <a:solidFill>
                  <a:srgbClr val="374154"/>
                </a:solidFill>
              </a:rPr>
              <a:t>+</a:t>
            </a:r>
            <a:r>
              <a:rPr lang="zh-CN" altLang="en-US" sz="2000" dirty="0">
                <a:solidFill>
                  <a:srgbClr val="374154"/>
                </a:solidFill>
              </a:rPr>
              <a:t>分布式训练系统</a:t>
            </a:r>
          </a:p>
          <a:p>
            <a:pPr marL="457200" indent="-457200">
              <a:buFont typeface="+mj-lt"/>
              <a:buAutoNum type="arabicPeriod"/>
            </a:pPr>
            <a:r>
              <a:rPr lang="zh-CN" altLang="en-US" sz="2400" b="1" dirty="0">
                <a:solidFill>
                  <a:srgbClr val="374154"/>
                </a:solidFill>
              </a:rPr>
              <a:t>具体内容</a:t>
            </a:r>
          </a:p>
          <a:p>
            <a:pPr lvl="1"/>
            <a:r>
              <a:rPr lang="en-US" altLang="zh-CN" sz="2000" b="1" dirty="0">
                <a:solidFill>
                  <a:schemeClr val="bg2"/>
                </a:solidFill>
              </a:rPr>
              <a:t>AI</a:t>
            </a:r>
            <a:r>
              <a:rPr lang="zh-CN" altLang="en-US" sz="2000" b="1" dirty="0">
                <a:solidFill>
                  <a:schemeClr val="bg2"/>
                </a:solidFill>
              </a:rPr>
              <a:t>集群服务器架构：</a:t>
            </a:r>
            <a:r>
              <a:rPr lang="zh-CN" altLang="en-US" sz="1800" dirty="0">
                <a:solidFill>
                  <a:schemeClr val="bg2"/>
                </a:solidFill>
              </a:rPr>
              <a:t>参数服务器模式 </a:t>
            </a:r>
            <a:r>
              <a:rPr lang="en-US" altLang="zh-CN" sz="1800" dirty="0">
                <a:solidFill>
                  <a:schemeClr val="bg2"/>
                </a:solidFill>
              </a:rPr>
              <a:t>–</a:t>
            </a:r>
            <a:r>
              <a:rPr lang="zh-CN" altLang="en-US" sz="1800" dirty="0">
                <a:solidFill>
                  <a:schemeClr val="bg2"/>
                </a:solidFill>
              </a:rPr>
              <a:t> 同步与异步并行 </a:t>
            </a:r>
            <a:r>
              <a:rPr lang="en-US" altLang="zh-CN" sz="1800" dirty="0">
                <a:solidFill>
                  <a:schemeClr val="bg2"/>
                </a:solidFill>
              </a:rPr>
              <a:t>-</a:t>
            </a:r>
            <a:r>
              <a:rPr lang="zh-CN" altLang="en-US" sz="1800" dirty="0">
                <a:solidFill>
                  <a:schemeClr val="bg2"/>
                </a:solidFill>
              </a:rPr>
              <a:t> 环同步算法</a:t>
            </a:r>
            <a:endParaRPr lang="en-US" altLang="zh-CN" sz="2000" b="1" dirty="0">
              <a:solidFill>
                <a:schemeClr val="bg2"/>
              </a:solidFill>
            </a:endParaRPr>
          </a:p>
          <a:p>
            <a:pPr lvl="1"/>
            <a:r>
              <a:rPr lang="en-US" altLang="zh-CN" sz="2000" b="1" dirty="0">
                <a:solidFill>
                  <a:schemeClr val="bg2"/>
                </a:solidFill>
              </a:rPr>
              <a:t>AI</a:t>
            </a:r>
            <a:r>
              <a:rPr lang="zh-CN" altLang="en-US" sz="2000" b="1" dirty="0">
                <a:solidFill>
                  <a:schemeClr val="bg2"/>
                </a:solidFill>
              </a:rPr>
              <a:t>集群软硬件通信：</a:t>
            </a:r>
            <a:r>
              <a:rPr lang="zh-CN" altLang="en-US" sz="1800" dirty="0">
                <a:solidFill>
                  <a:schemeClr val="bg2"/>
                </a:solidFill>
              </a:rPr>
              <a:t>通信软硬件实现 </a:t>
            </a:r>
            <a:r>
              <a:rPr lang="en-US" altLang="zh-CN" sz="1800" dirty="0">
                <a:solidFill>
                  <a:schemeClr val="bg2"/>
                </a:solidFill>
              </a:rPr>
              <a:t>-</a:t>
            </a:r>
            <a:r>
              <a:rPr lang="zh-CN" altLang="en-US" sz="1800" dirty="0">
                <a:solidFill>
                  <a:schemeClr val="bg2"/>
                </a:solidFill>
              </a:rPr>
              <a:t> 通信实现方式</a:t>
            </a:r>
            <a:endParaRPr lang="en-US" altLang="zh-CN" sz="1800" dirty="0">
              <a:solidFill>
                <a:schemeClr val="bg2"/>
              </a:solidFill>
            </a:endParaRPr>
          </a:p>
          <a:p>
            <a:pPr lvl="1"/>
            <a:r>
              <a:rPr lang="zh-CN" altLang="en-US" sz="2000" b="1" dirty="0">
                <a:solidFill>
                  <a:srgbClr val="374154"/>
                </a:solidFill>
              </a:rPr>
              <a:t>分布式通信原语：</a:t>
            </a:r>
            <a:r>
              <a:rPr lang="zh-CN" altLang="en-US" sz="1800" dirty="0">
                <a:solidFill>
                  <a:srgbClr val="374154"/>
                </a:solidFill>
              </a:rPr>
              <a:t>通信原语</a:t>
            </a:r>
            <a:endParaRPr lang="en-US" altLang="zh-CN" sz="1800" dirty="0">
              <a:solidFill>
                <a:srgbClr val="374154"/>
              </a:solidFill>
            </a:endParaRPr>
          </a:p>
          <a:p>
            <a:pPr lvl="1"/>
            <a:r>
              <a:rPr lang="zh-CN" altLang="en-US" sz="2000" b="1" dirty="0">
                <a:solidFill>
                  <a:schemeClr val="bg2"/>
                </a:solidFill>
              </a:rPr>
              <a:t>框架分布式功能</a:t>
            </a:r>
            <a:r>
              <a:rPr lang="zh-CN" altLang="en-US" sz="2000" dirty="0">
                <a:solidFill>
                  <a:schemeClr val="bg2"/>
                </a:solidFill>
              </a:rPr>
              <a:t>：</a:t>
            </a:r>
            <a:r>
              <a:rPr lang="zh-CN" altLang="en-US" sz="1800" dirty="0">
                <a:solidFill>
                  <a:schemeClr val="bg2"/>
                </a:solidFill>
              </a:rPr>
              <a:t>并行处理硬件架构 </a:t>
            </a:r>
            <a:r>
              <a:rPr lang="en-US" altLang="zh-CN" sz="1800" dirty="0">
                <a:solidFill>
                  <a:schemeClr val="bg2"/>
                </a:solidFill>
              </a:rPr>
              <a:t>–</a:t>
            </a:r>
            <a:r>
              <a:rPr lang="zh-CN" altLang="en-US" sz="1800" dirty="0">
                <a:solidFill>
                  <a:schemeClr val="bg2"/>
                </a:solidFill>
              </a:rPr>
              <a:t> </a:t>
            </a:r>
            <a:r>
              <a:rPr lang="en-US" altLang="zh-CN" sz="1800" dirty="0">
                <a:solidFill>
                  <a:schemeClr val="bg2"/>
                </a:solidFill>
              </a:rPr>
              <a:t>AI</a:t>
            </a:r>
            <a:r>
              <a:rPr lang="zh-CN" altLang="en-US" sz="1800" dirty="0">
                <a:solidFill>
                  <a:schemeClr val="bg2"/>
                </a:solidFill>
              </a:rPr>
              <a:t>框架中的分布式训练</a:t>
            </a:r>
            <a:endParaRPr lang="en-US" altLang="zh-CN" sz="2000" dirty="0">
              <a:solidFill>
                <a:schemeClr val="bg2"/>
              </a:solidFill>
            </a:endParaRPr>
          </a:p>
          <a:p>
            <a:pPr lvl="1"/>
            <a:endParaRPr lang="en-US" altLang="zh-CN" sz="2000" b="1" dirty="0">
              <a:solidFill>
                <a:schemeClr val="bg2"/>
              </a:solidFill>
            </a:endParaRPr>
          </a:p>
          <a:p>
            <a:pPr lvl="1"/>
            <a:r>
              <a:rPr lang="zh-CN" altLang="en-US" sz="2000" b="1" dirty="0">
                <a:solidFill>
                  <a:schemeClr val="bg2"/>
                </a:solidFill>
              </a:rPr>
              <a:t>大模型算法：</a:t>
            </a:r>
            <a:r>
              <a:rPr lang="zh-CN" altLang="en-US" sz="1800" dirty="0">
                <a:solidFill>
                  <a:schemeClr val="bg2"/>
                </a:solidFill>
              </a:rPr>
              <a:t>挑战 </a:t>
            </a:r>
            <a:r>
              <a:rPr lang="en-US" altLang="zh-CN" sz="1800" dirty="0">
                <a:solidFill>
                  <a:schemeClr val="bg2"/>
                </a:solidFill>
              </a:rPr>
              <a:t>–</a:t>
            </a:r>
            <a:r>
              <a:rPr lang="zh-CN" altLang="en-US" sz="1800" dirty="0">
                <a:solidFill>
                  <a:schemeClr val="bg2"/>
                </a:solidFill>
              </a:rPr>
              <a:t> 算法结构 </a:t>
            </a:r>
            <a:r>
              <a:rPr lang="en-US" altLang="zh-CN" sz="1800" dirty="0">
                <a:solidFill>
                  <a:schemeClr val="bg2"/>
                </a:solidFill>
              </a:rPr>
              <a:t>–</a:t>
            </a:r>
            <a:r>
              <a:rPr lang="zh-CN" altLang="en-US" sz="1800" dirty="0">
                <a:solidFill>
                  <a:schemeClr val="bg2"/>
                </a:solidFill>
              </a:rPr>
              <a:t> </a:t>
            </a:r>
            <a:r>
              <a:rPr lang="en-US" altLang="zh-CN" sz="1800" dirty="0">
                <a:solidFill>
                  <a:schemeClr val="bg2"/>
                </a:solidFill>
              </a:rPr>
              <a:t>SOTA</a:t>
            </a:r>
            <a:r>
              <a:rPr lang="zh-CN" altLang="en-US" sz="1800" dirty="0">
                <a:solidFill>
                  <a:schemeClr val="bg2"/>
                </a:solidFill>
              </a:rPr>
              <a:t>大模型</a:t>
            </a:r>
            <a:endParaRPr lang="en-US" altLang="zh-CN" sz="1600" dirty="0">
              <a:solidFill>
                <a:schemeClr val="bg2"/>
              </a:solidFill>
            </a:endParaRPr>
          </a:p>
          <a:p>
            <a:pPr lvl="1"/>
            <a:r>
              <a:rPr lang="zh-CN" altLang="en-US" sz="2000" b="1" dirty="0">
                <a:solidFill>
                  <a:schemeClr val="bg2"/>
                </a:solidFill>
              </a:rPr>
              <a:t>分布式并行：</a:t>
            </a:r>
            <a:r>
              <a:rPr lang="zh-CN" altLang="en-US" sz="1800" dirty="0">
                <a:solidFill>
                  <a:schemeClr val="bg2"/>
                </a:solidFill>
              </a:rPr>
              <a:t>数据并行 </a:t>
            </a:r>
            <a:r>
              <a:rPr lang="en-US" altLang="zh-CN" sz="1800" dirty="0">
                <a:solidFill>
                  <a:schemeClr val="bg2"/>
                </a:solidFill>
              </a:rPr>
              <a:t>–</a:t>
            </a:r>
            <a:r>
              <a:rPr lang="zh-CN" altLang="en-US" sz="1800" dirty="0">
                <a:solidFill>
                  <a:schemeClr val="bg2"/>
                </a:solidFill>
              </a:rPr>
              <a:t> 张量并行 </a:t>
            </a:r>
            <a:r>
              <a:rPr lang="en-US" altLang="zh-CN" sz="1800" dirty="0">
                <a:solidFill>
                  <a:schemeClr val="bg2"/>
                </a:solidFill>
              </a:rPr>
              <a:t>–</a:t>
            </a:r>
            <a:r>
              <a:rPr lang="zh-CN" altLang="en-US" sz="1800" dirty="0">
                <a:solidFill>
                  <a:schemeClr val="bg2"/>
                </a:solidFill>
              </a:rPr>
              <a:t> 自动并行 </a:t>
            </a:r>
            <a:r>
              <a:rPr lang="en-US" altLang="zh-CN" sz="1800" dirty="0">
                <a:solidFill>
                  <a:schemeClr val="bg2"/>
                </a:solidFill>
              </a:rPr>
              <a:t>–</a:t>
            </a:r>
            <a:r>
              <a:rPr lang="zh-CN" altLang="en-US" sz="1800" dirty="0">
                <a:solidFill>
                  <a:schemeClr val="bg2"/>
                </a:solidFill>
              </a:rPr>
              <a:t> 多维混合并行</a:t>
            </a:r>
            <a:endParaRPr lang="en-US" altLang="zh-CN" sz="1800" dirty="0">
              <a:solidFill>
                <a:schemeClr val="bg2"/>
              </a:solidFill>
            </a:endParaRPr>
          </a:p>
        </p:txBody>
      </p:sp>
    </p:spTree>
    <p:extLst>
      <p:ext uri="{BB962C8B-B14F-4D97-AF65-F5344CB8AC3E}">
        <p14:creationId xmlns:p14="http://schemas.microsoft.com/office/powerpoint/2010/main" val="2950757935"/>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标题 1">
            <a:extLst>
              <a:ext uri="{FF2B5EF4-FFF2-40B4-BE49-F238E27FC236}">
                <a16:creationId xmlns:a16="http://schemas.microsoft.com/office/drawing/2014/main" id="{9DD80C7C-72A7-DE4F-8F10-2629CE5096D0}"/>
              </a:ext>
            </a:extLst>
          </p:cNvPr>
          <p:cNvSpPr>
            <a:spLocks noGrp="1"/>
          </p:cNvSpPr>
          <p:nvPr>
            <p:ph type="title"/>
          </p:nvPr>
        </p:nvSpPr>
        <p:spPr/>
        <p:txBody>
          <a:bodyPr/>
          <a:lstStyle/>
          <a:p>
            <a:r>
              <a:rPr lang="zh-CN" altLang="en-US" dirty="0"/>
              <a:t>分布式训练系统</a:t>
            </a:r>
          </a:p>
        </p:txBody>
      </p:sp>
      <p:sp>
        <p:nvSpPr>
          <p:cNvPr id="3" name="Text Placeholder 2">
            <a:extLst>
              <a:ext uri="{FF2B5EF4-FFF2-40B4-BE49-F238E27FC236}">
                <a16:creationId xmlns:a16="http://schemas.microsoft.com/office/drawing/2014/main" id="{C9187C7B-98BC-455C-A54F-2D0BECF427DD}"/>
              </a:ext>
            </a:extLst>
          </p:cNvPr>
          <p:cNvSpPr>
            <a:spLocks noGrp="1"/>
          </p:cNvSpPr>
          <p:nvPr>
            <p:ph sz="half" idx="1"/>
          </p:nvPr>
        </p:nvSpPr>
        <p:spPr/>
        <p:txBody>
          <a:bodyPr/>
          <a:lstStyle/>
          <a:p>
            <a:r>
              <a:rPr lang="zh-CN" altLang="en-US" dirty="0"/>
              <a:t>计算图跨节点切分</a:t>
            </a:r>
            <a:endParaRPr lang="en-US"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1442A19C-CDBF-4D55-B9AA-A1F20F1618FD}"/>
                  </a:ext>
                </a:extLst>
              </p:cNvPr>
              <p:cNvSpPr txBox="1"/>
              <p:nvPr/>
            </p:nvSpPr>
            <p:spPr>
              <a:xfrm>
                <a:off x="3384776" y="4036561"/>
                <a:ext cx="21320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𝑿</m:t>
                      </m:r>
                    </m:oMath>
                  </m:oMathPara>
                </a14:m>
                <a:endParaRPr lang="en-US" b="1"/>
              </a:p>
            </p:txBody>
          </p:sp>
        </mc:Choice>
        <mc:Fallback xmlns="">
          <p:sp>
            <p:nvSpPr>
              <p:cNvPr id="5" name="TextBox 4">
                <a:extLst>
                  <a:ext uri="{FF2B5EF4-FFF2-40B4-BE49-F238E27FC236}">
                    <a16:creationId xmlns:a16="http://schemas.microsoft.com/office/drawing/2014/main" id="{1442A19C-CDBF-4D55-B9AA-A1F20F1618FD}"/>
                  </a:ext>
                </a:extLst>
              </p:cNvPr>
              <p:cNvSpPr txBox="1">
                <a:spLocks noRot="1" noChangeAspect="1" noMove="1" noResize="1" noEditPoints="1" noAdjustHandles="1" noChangeArrowheads="1" noChangeShapeType="1" noTextEdit="1"/>
              </p:cNvSpPr>
              <p:nvPr/>
            </p:nvSpPr>
            <p:spPr>
              <a:xfrm>
                <a:off x="3384776" y="4036561"/>
                <a:ext cx="213200" cy="276999"/>
              </a:xfrm>
              <a:prstGeom prst="rect">
                <a:avLst/>
              </a:prstGeom>
              <a:blipFill>
                <a:blip r:embed="rId3"/>
                <a:stretch>
                  <a:fillRect l="-23529" r="-23529" b="-434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97788516-1CB9-482A-BF66-1D59722BE39D}"/>
                  </a:ext>
                </a:extLst>
              </p:cNvPr>
              <p:cNvSpPr txBox="1"/>
              <p:nvPr/>
            </p:nvSpPr>
            <p:spPr>
              <a:xfrm>
                <a:off x="2846309" y="4036561"/>
                <a:ext cx="39106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𝑾</m:t>
                          </m:r>
                        </m:e>
                        <m:sub>
                          <m:r>
                            <a:rPr lang="en-US" b="1" i="1" smtClean="0">
                              <a:latin typeface="Cambria Math" panose="02040503050406030204" pitchFamily="18" charset="0"/>
                            </a:rPr>
                            <m:t>𝟏</m:t>
                          </m:r>
                        </m:sub>
                      </m:sSub>
                    </m:oMath>
                  </m:oMathPara>
                </a14:m>
                <a:endParaRPr lang="en-US" b="1"/>
              </a:p>
            </p:txBody>
          </p:sp>
        </mc:Choice>
        <mc:Fallback xmlns="">
          <p:sp>
            <p:nvSpPr>
              <p:cNvPr id="7" name="TextBox 6">
                <a:extLst>
                  <a:ext uri="{FF2B5EF4-FFF2-40B4-BE49-F238E27FC236}">
                    <a16:creationId xmlns:a16="http://schemas.microsoft.com/office/drawing/2014/main" id="{97788516-1CB9-482A-BF66-1D59722BE39D}"/>
                  </a:ext>
                </a:extLst>
              </p:cNvPr>
              <p:cNvSpPr txBox="1">
                <a:spLocks noRot="1" noChangeAspect="1" noMove="1" noResize="1" noEditPoints="1" noAdjustHandles="1" noChangeArrowheads="1" noChangeShapeType="1" noTextEdit="1"/>
              </p:cNvSpPr>
              <p:nvPr/>
            </p:nvSpPr>
            <p:spPr>
              <a:xfrm>
                <a:off x="2846309" y="4036561"/>
                <a:ext cx="391068" cy="276999"/>
              </a:xfrm>
              <a:prstGeom prst="rect">
                <a:avLst/>
              </a:prstGeom>
              <a:blipFill>
                <a:blip r:embed="rId4"/>
                <a:stretch>
                  <a:fillRect l="-12500" r="-3125" b="-13043"/>
                </a:stretch>
              </a:blipFill>
            </p:spPr>
            <p:txBody>
              <a:bodyPr/>
              <a:lstStyle/>
              <a:p>
                <a:r>
                  <a:rPr lang="zh-CN" altLang="en-US">
                    <a:noFill/>
                  </a:rPr>
                  <a:t> </a:t>
                </a:r>
              </a:p>
            </p:txBody>
          </p:sp>
        </mc:Fallback>
      </mc:AlternateContent>
      <p:cxnSp>
        <p:nvCxnSpPr>
          <p:cNvPr id="8" name="Straight Connector 7">
            <a:extLst>
              <a:ext uri="{FF2B5EF4-FFF2-40B4-BE49-F238E27FC236}">
                <a16:creationId xmlns:a16="http://schemas.microsoft.com/office/drawing/2014/main" id="{ECA2106E-AF42-4FE4-8FF3-91D4E63ECB59}"/>
              </a:ext>
            </a:extLst>
          </p:cNvPr>
          <p:cNvCxnSpPr>
            <a:stCxn id="7" idx="0"/>
            <a:endCxn id="31" idx="3"/>
          </p:cNvCxnSpPr>
          <p:nvPr/>
        </p:nvCxnSpPr>
        <p:spPr>
          <a:xfrm flipV="1">
            <a:off x="3041843" y="3924942"/>
            <a:ext cx="101910" cy="111618"/>
          </a:xfrm>
          <a:prstGeom prst="line">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85447875-A917-4EC1-8EB8-A238232C9DA5}"/>
              </a:ext>
            </a:extLst>
          </p:cNvPr>
          <p:cNvCxnSpPr>
            <a:stCxn id="5" idx="0"/>
            <a:endCxn id="31" idx="5"/>
          </p:cNvCxnSpPr>
          <p:nvPr/>
        </p:nvCxnSpPr>
        <p:spPr>
          <a:xfrm flipH="1" flipV="1">
            <a:off x="3377530" y="3924942"/>
            <a:ext cx="113846" cy="111618"/>
          </a:xfrm>
          <a:prstGeom prst="line">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3DE4186-3331-4237-A64D-9F5E89C267CA}"/>
              </a:ext>
            </a:extLst>
          </p:cNvPr>
          <p:cNvCxnSpPr>
            <a:stCxn id="31" idx="1"/>
            <a:endCxn id="32" idx="4"/>
          </p:cNvCxnSpPr>
          <p:nvPr/>
        </p:nvCxnSpPr>
        <p:spPr>
          <a:xfrm flipH="1" flipV="1">
            <a:off x="2966117" y="3481286"/>
            <a:ext cx="177636" cy="219881"/>
          </a:xfrm>
          <a:prstGeom prst="line">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7291E46E-E188-48B8-AE21-E68042F07012}"/>
              </a:ext>
            </a:extLst>
          </p:cNvPr>
          <p:cNvGrpSpPr/>
          <p:nvPr/>
        </p:nvGrpSpPr>
        <p:grpSpPr>
          <a:xfrm>
            <a:off x="3087207" y="2625060"/>
            <a:ext cx="476733" cy="461665"/>
            <a:chOff x="2261112" y="2377058"/>
            <a:chExt cx="476733" cy="461665"/>
          </a:xfrm>
        </p:grpSpPr>
        <p:sp>
          <p:nvSpPr>
            <p:cNvPr id="12" name="TextBox 11">
              <a:extLst>
                <a:ext uri="{FF2B5EF4-FFF2-40B4-BE49-F238E27FC236}">
                  <a16:creationId xmlns:a16="http://schemas.microsoft.com/office/drawing/2014/main" id="{FDFC2BEE-60BC-4AE1-B820-D48604B0AB18}"/>
                </a:ext>
              </a:extLst>
            </p:cNvPr>
            <p:cNvSpPr txBox="1"/>
            <p:nvPr/>
          </p:nvSpPr>
          <p:spPr>
            <a:xfrm>
              <a:off x="2261112" y="2377058"/>
              <a:ext cx="476733" cy="461665"/>
            </a:xfrm>
            <a:prstGeom prst="rect">
              <a:avLst/>
            </a:prstGeom>
            <a:noFill/>
          </p:spPr>
          <p:txBody>
            <a:bodyPr wrap="square" rtlCol="0">
              <a:spAutoFit/>
            </a:bodyPr>
            <a:lstStyle/>
            <a:p>
              <a:pPr algn="ctr"/>
              <a:r>
                <a:rPr lang="en-US" sz="2400"/>
                <a:t>*</a:t>
              </a:r>
            </a:p>
          </p:txBody>
        </p:sp>
        <p:sp>
          <p:nvSpPr>
            <p:cNvPr id="13" name="Oval 12">
              <a:extLst>
                <a:ext uri="{FF2B5EF4-FFF2-40B4-BE49-F238E27FC236}">
                  <a16:creationId xmlns:a16="http://schemas.microsoft.com/office/drawing/2014/main" id="{0D7A3A62-4F7F-4330-9F88-556C9C6822E3}"/>
                </a:ext>
              </a:extLst>
            </p:cNvPr>
            <p:cNvSpPr/>
            <p:nvPr/>
          </p:nvSpPr>
          <p:spPr>
            <a:xfrm>
              <a:off x="2329809" y="2395297"/>
              <a:ext cx="330611" cy="316466"/>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4" name="Straight Connector 13">
            <a:extLst>
              <a:ext uri="{FF2B5EF4-FFF2-40B4-BE49-F238E27FC236}">
                <a16:creationId xmlns:a16="http://schemas.microsoft.com/office/drawing/2014/main" id="{AA129C68-B9A6-415A-B97A-C0C7816498E9}"/>
              </a:ext>
            </a:extLst>
          </p:cNvPr>
          <p:cNvCxnSpPr>
            <a:stCxn id="13" idx="3"/>
            <a:endCxn id="32" idx="0"/>
          </p:cNvCxnSpPr>
          <p:nvPr/>
        </p:nvCxnSpPr>
        <p:spPr>
          <a:xfrm flipH="1">
            <a:off x="2966118" y="2913419"/>
            <a:ext cx="238203" cy="251400"/>
          </a:xfrm>
          <a:prstGeom prst="line">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F836FAE-9589-40A6-9687-AB68B62DB131}"/>
              </a:ext>
            </a:extLst>
          </p:cNvPr>
          <p:cNvCxnSpPr>
            <a:stCxn id="16" idx="0"/>
            <a:endCxn id="13" idx="5"/>
          </p:cNvCxnSpPr>
          <p:nvPr/>
        </p:nvCxnSpPr>
        <p:spPr>
          <a:xfrm flipH="1" flipV="1">
            <a:off x="3438097" y="2913419"/>
            <a:ext cx="203866" cy="274028"/>
          </a:xfrm>
          <a:prstGeom prst="line">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DDA790B9-AE6C-4EF9-A069-895DD5C8CF3D}"/>
                  </a:ext>
                </a:extLst>
              </p:cNvPr>
              <p:cNvSpPr txBox="1"/>
              <p:nvPr/>
            </p:nvSpPr>
            <p:spPr>
              <a:xfrm>
                <a:off x="3446429" y="3187448"/>
                <a:ext cx="39106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𝑾</m:t>
                          </m:r>
                        </m:e>
                        <m:sub>
                          <m:r>
                            <a:rPr lang="en-US" b="1" i="1" smtClean="0">
                              <a:latin typeface="Cambria Math" panose="02040503050406030204" pitchFamily="18" charset="0"/>
                            </a:rPr>
                            <m:t>𝟐</m:t>
                          </m:r>
                        </m:sub>
                      </m:sSub>
                    </m:oMath>
                  </m:oMathPara>
                </a14:m>
                <a:endParaRPr lang="en-US" b="1"/>
              </a:p>
            </p:txBody>
          </p:sp>
        </mc:Choice>
        <mc:Fallback xmlns="">
          <p:sp>
            <p:nvSpPr>
              <p:cNvPr id="16" name="TextBox 15">
                <a:extLst>
                  <a:ext uri="{FF2B5EF4-FFF2-40B4-BE49-F238E27FC236}">
                    <a16:creationId xmlns:a16="http://schemas.microsoft.com/office/drawing/2014/main" id="{DDA790B9-AE6C-4EF9-A069-895DD5C8CF3D}"/>
                  </a:ext>
                </a:extLst>
              </p:cNvPr>
              <p:cNvSpPr txBox="1">
                <a:spLocks noRot="1" noChangeAspect="1" noMove="1" noResize="1" noEditPoints="1" noAdjustHandles="1" noChangeArrowheads="1" noChangeShapeType="1" noTextEdit="1"/>
              </p:cNvSpPr>
              <p:nvPr/>
            </p:nvSpPr>
            <p:spPr>
              <a:xfrm>
                <a:off x="3446429" y="3187448"/>
                <a:ext cx="391068" cy="276999"/>
              </a:xfrm>
              <a:prstGeom prst="rect">
                <a:avLst/>
              </a:prstGeom>
              <a:blipFill>
                <a:blip r:embed="rId5"/>
                <a:stretch>
                  <a:fillRect l="-9375" r="-3125" b="-1304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089B1E60-DDAD-4BA9-B3F7-A6E0DC78561C}"/>
                  </a:ext>
                </a:extLst>
              </p:cNvPr>
              <p:cNvSpPr txBox="1"/>
              <p:nvPr/>
            </p:nvSpPr>
            <p:spPr>
              <a:xfrm>
                <a:off x="2768881" y="2931562"/>
                <a:ext cx="23403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𝑯</m:t>
                      </m:r>
                    </m:oMath>
                  </m:oMathPara>
                </a14:m>
                <a:endParaRPr lang="en-US" b="1"/>
              </a:p>
            </p:txBody>
          </p:sp>
        </mc:Choice>
        <mc:Fallback xmlns="">
          <p:sp>
            <p:nvSpPr>
              <p:cNvPr id="17" name="TextBox 16">
                <a:extLst>
                  <a:ext uri="{FF2B5EF4-FFF2-40B4-BE49-F238E27FC236}">
                    <a16:creationId xmlns:a16="http://schemas.microsoft.com/office/drawing/2014/main" id="{089B1E60-DDAD-4BA9-B3F7-A6E0DC78561C}"/>
                  </a:ext>
                </a:extLst>
              </p:cNvPr>
              <p:cNvSpPr txBox="1">
                <a:spLocks noRot="1" noChangeAspect="1" noMove="1" noResize="1" noEditPoints="1" noAdjustHandles="1" noChangeArrowheads="1" noChangeShapeType="1" noTextEdit="1"/>
              </p:cNvSpPr>
              <p:nvPr/>
            </p:nvSpPr>
            <p:spPr>
              <a:xfrm>
                <a:off x="2768881" y="2931562"/>
                <a:ext cx="234038" cy="276999"/>
              </a:xfrm>
              <a:prstGeom prst="rect">
                <a:avLst/>
              </a:prstGeom>
              <a:blipFill>
                <a:blip r:embed="rId6"/>
                <a:stretch>
                  <a:fillRect l="-15789" r="-2105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9A1E8AA1-BE70-414D-B9CA-1D1A64D6BCBF}"/>
                  </a:ext>
                </a:extLst>
              </p:cNvPr>
              <p:cNvSpPr txBox="1"/>
              <p:nvPr/>
            </p:nvSpPr>
            <p:spPr>
              <a:xfrm>
                <a:off x="3112036" y="2394778"/>
                <a:ext cx="19877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𝒀</m:t>
                      </m:r>
                    </m:oMath>
                  </m:oMathPara>
                </a14:m>
                <a:endParaRPr lang="en-US" b="1"/>
              </a:p>
            </p:txBody>
          </p:sp>
        </mc:Choice>
        <mc:Fallback xmlns="">
          <p:sp>
            <p:nvSpPr>
              <p:cNvPr id="18" name="TextBox 17">
                <a:extLst>
                  <a:ext uri="{FF2B5EF4-FFF2-40B4-BE49-F238E27FC236}">
                    <a16:creationId xmlns:a16="http://schemas.microsoft.com/office/drawing/2014/main" id="{9A1E8AA1-BE70-414D-B9CA-1D1A64D6BCBF}"/>
                  </a:ext>
                </a:extLst>
              </p:cNvPr>
              <p:cNvSpPr txBox="1">
                <a:spLocks noRot="1" noChangeAspect="1" noMove="1" noResize="1" noEditPoints="1" noAdjustHandles="1" noChangeArrowheads="1" noChangeShapeType="1" noTextEdit="1"/>
              </p:cNvSpPr>
              <p:nvPr/>
            </p:nvSpPr>
            <p:spPr>
              <a:xfrm>
                <a:off x="3112036" y="2394778"/>
                <a:ext cx="198772" cy="276999"/>
              </a:xfrm>
              <a:prstGeom prst="rect">
                <a:avLst/>
              </a:prstGeom>
              <a:blipFill>
                <a:blip r:embed="rId7"/>
                <a:stretch>
                  <a:fillRect l="-23529" r="-17647" b="-4545"/>
                </a:stretch>
              </a:blipFill>
            </p:spPr>
            <p:txBody>
              <a:bodyPr/>
              <a:lstStyle/>
              <a:p>
                <a:r>
                  <a:rPr lang="zh-CN" altLang="en-US">
                    <a:noFill/>
                  </a:rPr>
                  <a:t> </a:t>
                </a:r>
              </a:p>
            </p:txBody>
          </p:sp>
        </mc:Fallback>
      </mc:AlternateContent>
      <p:cxnSp>
        <p:nvCxnSpPr>
          <p:cNvPr id="19" name="Straight Connector 18">
            <a:extLst>
              <a:ext uri="{FF2B5EF4-FFF2-40B4-BE49-F238E27FC236}">
                <a16:creationId xmlns:a16="http://schemas.microsoft.com/office/drawing/2014/main" id="{70AD70A4-DD7D-4AF6-B9DA-3D81F50808BF}"/>
              </a:ext>
            </a:extLst>
          </p:cNvPr>
          <p:cNvCxnSpPr>
            <a:endCxn id="13" idx="0"/>
          </p:cNvCxnSpPr>
          <p:nvPr/>
        </p:nvCxnSpPr>
        <p:spPr>
          <a:xfrm flipH="1">
            <a:off x="3321210" y="2339044"/>
            <a:ext cx="4363" cy="304254"/>
          </a:xfrm>
          <a:prstGeom prst="line">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1D61039E-DE98-49A1-9270-D08087F8EDA0}"/>
              </a:ext>
            </a:extLst>
          </p:cNvPr>
          <p:cNvGrpSpPr/>
          <p:nvPr/>
        </p:nvGrpSpPr>
        <p:grpSpPr>
          <a:xfrm>
            <a:off x="1919338" y="2282769"/>
            <a:ext cx="1391470" cy="931183"/>
            <a:chOff x="2238701" y="3028594"/>
            <a:chExt cx="1391470" cy="931183"/>
          </a:xfrm>
        </p:grpSpPr>
        <p:sp>
          <p:nvSpPr>
            <p:cNvPr id="21" name="TextBox 20">
              <a:extLst>
                <a:ext uri="{FF2B5EF4-FFF2-40B4-BE49-F238E27FC236}">
                  <a16:creationId xmlns:a16="http://schemas.microsoft.com/office/drawing/2014/main" id="{642E292D-03EB-4417-B609-A9E237A8E5E6}"/>
                </a:ext>
              </a:extLst>
            </p:cNvPr>
            <p:cNvSpPr txBox="1"/>
            <p:nvPr/>
          </p:nvSpPr>
          <p:spPr>
            <a:xfrm>
              <a:off x="2238701" y="3028594"/>
              <a:ext cx="1110679" cy="646331"/>
            </a:xfrm>
            <a:prstGeom prst="rect">
              <a:avLst/>
            </a:prstGeom>
            <a:noFill/>
          </p:spPr>
          <p:txBody>
            <a:bodyPr wrap="square" rtlCol="0">
              <a:spAutoFit/>
            </a:bodyPr>
            <a:lstStyle/>
            <a:p>
              <a:r>
                <a:rPr lang="en-US" dirty="0"/>
                <a:t>Partition graph</a:t>
              </a:r>
            </a:p>
          </p:txBody>
        </p:sp>
        <p:cxnSp>
          <p:nvCxnSpPr>
            <p:cNvPr id="22" name="Straight Connector 21">
              <a:extLst>
                <a:ext uri="{FF2B5EF4-FFF2-40B4-BE49-F238E27FC236}">
                  <a16:creationId xmlns:a16="http://schemas.microsoft.com/office/drawing/2014/main" id="{C5566909-AC0B-4DF8-926B-33210F8F5BE0}"/>
                </a:ext>
              </a:extLst>
            </p:cNvPr>
            <p:cNvCxnSpPr/>
            <p:nvPr/>
          </p:nvCxnSpPr>
          <p:spPr>
            <a:xfrm>
              <a:off x="3082685" y="3461114"/>
              <a:ext cx="547486" cy="498663"/>
            </a:xfrm>
            <a:prstGeom prst="line">
              <a:avLst/>
            </a:prstGeom>
            <a:ln w="19050">
              <a:solidFill>
                <a:srgbClr val="C00000"/>
              </a:solidFill>
              <a:prstDash val="sysDash"/>
            </a:ln>
          </p:spPr>
          <p:style>
            <a:lnRef idx="1">
              <a:schemeClr val="accent1"/>
            </a:lnRef>
            <a:fillRef idx="0">
              <a:schemeClr val="accent1"/>
            </a:fillRef>
            <a:effectRef idx="0">
              <a:schemeClr val="accent1"/>
            </a:effectRef>
            <a:fontRef idx="minor">
              <a:schemeClr val="tx1"/>
            </a:fontRef>
          </p:style>
        </p:cxnSp>
      </p:grpSp>
      <p:sp>
        <p:nvSpPr>
          <p:cNvPr id="27" name="TextBox 26">
            <a:extLst>
              <a:ext uri="{FF2B5EF4-FFF2-40B4-BE49-F238E27FC236}">
                <a16:creationId xmlns:a16="http://schemas.microsoft.com/office/drawing/2014/main" id="{B6601F99-0870-46FE-80BA-0D86233CCB79}"/>
              </a:ext>
            </a:extLst>
          </p:cNvPr>
          <p:cNvSpPr txBox="1"/>
          <p:nvPr/>
        </p:nvSpPr>
        <p:spPr>
          <a:xfrm>
            <a:off x="3335252" y="4748664"/>
            <a:ext cx="1217341" cy="646331"/>
          </a:xfrm>
          <a:prstGeom prst="rect">
            <a:avLst/>
          </a:prstGeom>
          <a:noFill/>
        </p:spPr>
        <p:txBody>
          <a:bodyPr wrap="square" rtlCol="0">
            <a:spAutoFit/>
          </a:bodyPr>
          <a:lstStyle/>
          <a:p>
            <a:r>
              <a:rPr lang="en-US" dirty="0"/>
              <a:t>Dispatch</a:t>
            </a:r>
          </a:p>
          <a:p>
            <a:r>
              <a:rPr lang="en-US" dirty="0"/>
              <a:t>partitions</a:t>
            </a:r>
          </a:p>
        </p:txBody>
      </p:sp>
      <p:cxnSp>
        <p:nvCxnSpPr>
          <p:cNvPr id="28" name="Straight Connector 27">
            <a:extLst>
              <a:ext uri="{FF2B5EF4-FFF2-40B4-BE49-F238E27FC236}">
                <a16:creationId xmlns:a16="http://schemas.microsoft.com/office/drawing/2014/main" id="{CAA4333E-08CD-453B-8A03-381A3AB84398}"/>
              </a:ext>
            </a:extLst>
          </p:cNvPr>
          <p:cNvCxnSpPr/>
          <p:nvPr/>
        </p:nvCxnSpPr>
        <p:spPr>
          <a:xfrm>
            <a:off x="6098381" y="2060848"/>
            <a:ext cx="0" cy="3682467"/>
          </a:xfrm>
          <a:prstGeom prst="line">
            <a:avLst/>
          </a:prstGeom>
          <a:ln w="25400">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grpSp>
        <p:nvGrpSpPr>
          <p:cNvPr id="29" name="Group 28">
            <a:extLst>
              <a:ext uri="{FF2B5EF4-FFF2-40B4-BE49-F238E27FC236}">
                <a16:creationId xmlns:a16="http://schemas.microsoft.com/office/drawing/2014/main" id="{E3419188-FCE8-4E51-A9EE-8C237318B0A7}"/>
              </a:ext>
            </a:extLst>
          </p:cNvPr>
          <p:cNvGrpSpPr/>
          <p:nvPr/>
        </p:nvGrpSpPr>
        <p:grpSpPr>
          <a:xfrm>
            <a:off x="3026640" y="3636583"/>
            <a:ext cx="476733" cy="461665"/>
            <a:chOff x="2261112" y="2377058"/>
            <a:chExt cx="476733" cy="461665"/>
          </a:xfrm>
        </p:grpSpPr>
        <p:sp>
          <p:nvSpPr>
            <p:cNvPr id="30" name="TextBox 29">
              <a:extLst>
                <a:ext uri="{FF2B5EF4-FFF2-40B4-BE49-F238E27FC236}">
                  <a16:creationId xmlns:a16="http://schemas.microsoft.com/office/drawing/2014/main" id="{C551C874-1CC9-4794-9C48-B5DC0A36E596}"/>
                </a:ext>
              </a:extLst>
            </p:cNvPr>
            <p:cNvSpPr txBox="1"/>
            <p:nvPr/>
          </p:nvSpPr>
          <p:spPr>
            <a:xfrm>
              <a:off x="2261112" y="2377058"/>
              <a:ext cx="476733" cy="461665"/>
            </a:xfrm>
            <a:prstGeom prst="rect">
              <a:avLst/>
            </a:prstGeom>
            <a:noFill/>
          </p:spPr>
          <p:txBody>
            <a:bodyPr wrap="square" rtlCol="0">
              <a:spAutoFit/>
            </a:bodyPr>
            <a:lstStyle/>
            <a:p>
              <a:pPr algn="ctr"/>
              <a:r>
                <a:rPr lang="en-US" sz="2400"/>
                <a:t>*</a:t>
              </a:r>
            </a:p>
          </p:txBody>
        </p:sp>
        <p:sp>
          <p:nvSpPr>
            <p:cNvPr id="31" name="Oval 30">
              <a:extLst>
                <a:ext uri="{FF2B5EF4-FFF2-40B4-BE49-F238E27FC236}">
                  <a16:creationId xmlns:a16="http://schemas.microsoft.com/office/drawing/2014/main" id="{3C44CD70-5FB9-4868-A55A-41223D2CA6E6}"/>
                </a:ext>
              </a:extLst>
            </p:cNvPr>
            <p:cNvSpPr/>
            <p:nvPr/>
          </p:nvSpPr>
          <p:spPr>
            <a:xfrm>
              <a:off x="2329809" y="2395297"/>
              <a:ext cx="330611" cy="316466"/>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2" name="Oval 31">
            <a:extLst>
              <a:ext uri="{FF2B5EF4-FFF2-40B4-BE49-F238E27FC236}">
                <a16:creationId xmlns:a16="http://schemas.microsoft.com/office/drawing/2014/main" id="{DB088E02-45A4-4EE8-BECE-2BB910F4AE4E}"/>
              </a:ext>
            </a:extLst>
          </p:cNvPr>
          <p:cNvSpPr/>
          <p:nvPr/>
        </p:nvSpPr>
        <p:spPr>
          <a:xfrm>
            <a:off x="2800812" y="3164819"/>
            <a:ext cx="330611" cy="316466"/>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1EB8F97A-F735-4C64-9381-85EDE232DB7B}"/>
                  </a:ext>
                </a:extLst>
              </p:cNvPr>
              <p:cNvSpPr txBox="1"/>
              <p:nvPr/>
            </p:nvSpPr>
            <p:spPr>
              <a:xfrm>
                <a:off x="2881764" y="3181617"/>
                <a:ext cx="19877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ea typeface="Cambria Math" panose="02040503050406030204" pitchFamily="18" charset="0"/>
                        </a:rPr>
                        <m:t>𝝈</m:t>
                      </m:r>
                    </m:oMath>
                  </m:oMathPara>
                </a14:m>
                <a:endParaRPr lang="en-US" b="1"/>
              </a:p>
            </p:txBody>
          </p:sp>
        </mc:Choice>
        <mc:Fallback xmlns="">
          <p:sp>
            <p:nvSpPr>
              <p:cNvPr id="33" name="TextBox 32">
                <a:extLst>
                  <a:ext uri="{FF2B5EF4-FFF2-40B4-BE49-F238E27FC236}">
                    <a16:creationId xmlns:a16="http://schemas.microsoft.com/office/drawing/2014/main" id="{1EB8F97A-F735-4C64-9381-85EDE232DB7B}"/>
                  </a:ext>
                </a:extLst>
              </p:cNvPr>
              <p:cNvSpPr txBox="1">
                <a:spLocks noRot="1" noChangeAspect="1" noMove="1" noResize="1" noEditPoints="1" noAdjustHandles="1" noChangeArrowheads="1" noChangeShapeType="1" noTextEdit="1"/>
              </p:cNvSpPr>
              <p:nvPr/>
            </p:nvSpPr>
            <p:spPr>
              <a:xfrm>
                <a:off x="2881764" y="3181617"/>
                <a:ext cx="198772" cy="276999"/>
              </a:xfrm>
              <a:prstGeom prst="rect">
                <a:avLst/>
              </a:prstGeom>
              <a:blipFill>
                <a:blip r:embed="rId8"/>
                <a:stretch>
                  <a:fillRect l="-11765" r="-1176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45D4C7B6-7F38-4084-8F2F-2BE0F2C0D971}"/>
                  </a:ext>
                </a:extLst>
              </p:cNvPr>
              <p:cNvSpPr txBox="1"/>
              <p:nvPr/>
            </p:nvSpPr>
            <p:spPr>
              <a:xfrm>
                <a:off x="7725421" y="3841952"/>
                <a:ext cx="21320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𝑿</m:t>
                      </m:r>
                    </m:oMath>
                  </m:oMathPara>
                </a14:m>
                <a:endParaRPr lang="en-US" b="1"/>
              </a:p>
            </p:txBody>
          </p:sp>
        </mc:Choice>
        <mc:Fallback xmlns="">
          <p:sp>
            <p:nvSpPr>
              <p:cNvPr id="34" name="TextBox 33">
                <a:extLst>
                  <a:ext uri="{FF2B5EF4-FFF2-40B4-BE49-F238E27FC236}">
                    <a16:creationId xmlns:a16="http://schemas.microsoft.com/office/drawing/2014/main" id="{45D4C7B6-7F38-4084-8F2F-2BE0F2C0D971}"/>
                  </a:ext>
                </a:extLst>
              </p:cNvPr>
              <p:cNvSpPr txBox="1">
                <a:spLocks noRot="1" noChangeAspect="1" noMove="1" noResize="1" noEditPoints="1" noAdjustHandles="1" noChangeArrowheads="1" noChangeShapeType="1" noTextEdit="1"/>
              </p:cNvSpPr>
              <p:nvPr/>
            </p:nvSpPr>
            <p:spPr>
              <a:xfrm>
                <a:off x="7725421" y="3841952"/>
                <a:ext cx="213200" cy="276999"/>
              </a:xfrm>
              <a:prstGeom prst="rect">
                <a:avLst/>
              </a:prstGeom>
              <a:blipFill>
                <a:blip r:embed="rId9"/>
                <a:stretch>
                  <a:fillRect l="-16667" r="-22222" b="-454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F03FDDFA-2BE3-4FF6-B772-A61CBF960A42}"/>
                  </a:ext>
                </a:extLst>
              </p:cNvPr>
              <p:cNvSpPr txBox="1"/>
              <p:nvPr/>
            </p:nvSpPr>
            <p:spPr>
              <a:xfrm>
                <a:off x="7186954" y="3841952"/>
                <a:ext cx="39106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𝑾</m:t>
                          </m:r>
                        </m:e>
                        <m:sub>
                          <m:r>
                            <a:rPr lang="en-US" b="1" i="1" smtClean="0">
                              <a:latin typeface="Cambria Math" panose="02040503050406030204" pitchFamily="18" charset="0"/>
                            </a:rPr>
                            <m:t>𝟏</m:t>
                          </m:r>
                        </m:sub>
                      </m:sSub>
                    </m:oMath>
                  </m:oMathPara>
                </a14:m>
                <a:endParaRPr lang="en-US" b="1"/>
              </a:p>
            </p:txBody>
          </p:sp>
        </mc:Choice>
        <mc:Fallback xmlns="">
          <p:sp>
            <p:nvSpPr>
              <p:cNvPr id="35" name="TextBox 34">
                <a:extLst>
                  <a:ext uri="{FF2B5EF4-FFF2-40B4-BE49-F238E27FC236}">
                    <a16:creationId xmlns:a16="http://schemas.microsoft.com/office/drawing/2014/main" id="{F03FDDFA-2BE3-4FF6-B772-A61CBF960A42}"/>
                  </a:ext>
                </a:extLst>
              </p:cNvPr>
              <p:cNvSpPr txBox="1">
                <a:spLocks noRot="1" noChangeAspect="1" noMove="1" noResize="1" noEditPoints="1" noAdjustHandles="1" noChangeArrowheads="1" noChangeShapeType="1" noTextEdit="1"/>
              </p:cNvSpPr>
              <p:nvPr/>
            </p:nvSpPr>
            <p:spPr>
              <a:xfrm>
                <a:off x="7186954" y="3841952"/>
                <a:ext cx="391068" cy="276999"/>
              </a:xfrm>
              <a:prstGeom prst="rect">
                <a:avLst/>
              </a:prstGeom>
              <a:blipFill>
                <a:blip r:embed="rId10"/>
                <a:stretch>
                  <a:fillRect l="-9375" r="-3125" b="-13636"/>
                </a:stretch>
              </a:blipFill>
            </p:spPr>
            <p:txBody>
              <a:bodyPr/>
              <a:lstStyle/>
              <a:p>
                <a:r>
                  <a:rPr lang="zh-CN" altLang="en-US">
                    <a:noFill/>
                  </a:rPr>
                  <a:t> </a:t>
                </a:r>
              </a:p>
            </p:txBody>
          </p:sp>
        </mc:Fallback>
      </mc:AlternateContent>
      <p:cxnSp>
        <p:nvCxnSpPr>
          <p:cNvPr id="36" name="Straight Connector 35">
            <a:extLst>
              <a:ext uri="{FF2B5EF4-FFF2-40B4-BE49-F238E27FC236}">
                <a16:creationId xmlns:a16="http://schemas.microsoft.com/office/drawing/2014/main" id="{EEBD95BC-861C-4362-BA64-27B86E3E0066}"/>
              </a:ext>
            </a:extLst>
          </p:cNvPr>
          <p:cNvCxnSpPr>
            <a:stCxn id="35" idx="0"/>
            <a:endCxn id="51" idx="3"/>
          </p:cNvCxnSpPr>
          <p:nvPr/>
        </p:nvCxnSpPr>
        <p:spPr>
          <a:xfrm flipV="1">
            <a:off x="7382488" y="3730333"/>
            <a:ext cx="101910" cy="111618"/>
          </a:xfrm>
          <a:prstGeom prst="line">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22E8504-41E0-4B80-948C-9E0B3D7A3E77}"/>
              </a:ext>
            </a:extLst>
          </p:cNvPr>
          <p:cNvCxnSpPr>
            <a:stCxn id="34" idx="0"/>
            <a:endCxn id="51" idx="5"/>
          </p:cNvCxnSpPr>
          <p:nvPr/>
        </p:nvCxnSpPr>
        <p:spPr>
          <a:xfrm flipH="1" flipV="1">
            <a:off x="7718175" y="3730333"/>
            <a:ext cx="113846" cy="111618"/>
          </a:xfrm>
          <a:prstGeom prst="line">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8726EE5-2BB4-4706-8B56-CB4B51B7FF27}"/>
              </a:ext>
            </a:extLst>
          </p:cNvPr>
          <p:cNvCxnSpPr>
            <a:stCxn id="51" idx="1"/>
            <a:endCxn id="52" idx="4"/>
          </p:cNvCxnSpPr>
          <p:nvPr/>
        </p:nvCxnSpPr>
        <p:spPr>
          <a:xfrm flipH="1" flipV="1">
            <a:off x="7306762" y="3286677"/>
            <a:ext cx="177636" cy="219881"/>
          </a:xfrm>
          <a:prstGeom prst="line">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9" name="Group 38">
            <a:extLst>
              <a:ext uri="{FF2B5EF4-FFF2-40B4-BE49-F238E27FC236}">
                <a16:creationId xmlns:a16="http://schemas.microsoft.com/office/drawing/2014/main" id="{7A5C20C6-8EC2-4F11-BEC3-EDA765A6A07A}"/>
              </a:ext>
            </a:extLst>
          </p:cNvPr>
          <p:cNvGrpSpPr/>
          <p:nvPr/>
        </p:nvGrpSpPr>
        <p:grpSpPr>
          <a:xfrm>
            <a:off x="9524555" y="2881443"/>
            <a:ext cx="476733" cy="461665"/>
            <a:chOff x="2261112" y="2377058"/>
            <a:chExt cx="476733" cy="461665"/>
          </a:xfrm>
        </p:grpSpPr>
        <p:sp>
          <p:nvSpPr>
            <p:cNvPr id="40" name="TextBox 39">
              <a:extLst>
                <a:ext uri="{FF2B5EF4-FFF2-40B4-BE49-F238E27FC236}">
                  <a16:creationId xmlns:a16="http://schemas.microsoft.com/office/drawing/2014/main" id="{026B791D-B98F-4A26-8864-227C58B1091E}"/>
                </a:ext>
              </a:extLst>
            </p:cNvPr>
            <p:cNvSpPr txBox="1"/>
            <p:nvPr/>
          </p:nvSpPr>
          <p:spPr>
            <a:xfrm>
              <a:off x="2261112" y="2377058"/>
              <a:ext cx="476733" cy="461665"/>
            </a:xfrm>
            <a:prstGeom prst="rect">
              <a:avLst/>
            </a:prstGeom>
            <a:noFill/>
          </p:spPr>
          <p:txBody>
            <a:bodyPr wrap="square" rtlCol="0">
              <a:spAutoFit/>
            </a:bodyPr>
            <a:lstStyle/>
            <a:p>
              <a:pPr algn="ctr"/>
              <a:r>
                <a:rPr lang="en-US" sz="2400"/>
                <a:t>*</a:t>
              </a:r>
            </a:p>
          </p:txBody>
        </p:sp>
        <p:sp>
          <p:nvSpPr>
            <p:cNvPr id="41" name="Oval 40">
              <a:extLst>
                <a:ext uri="{FF2B5EF4-FFF2-40B4-BE49-F238E27FC236}">
                  <a16:creationId xmlns:a16="http://schemas.microsoft.com/office/drawing/2014/main" id="{47A33827-ECB5-4BE1-962D-604CD00FBDD4}"/>
                </a:ext>
              </a:extLst>
            </p:cNvPr>
            <p:cNvSpPr/>
            <p:nvPr/>
          </p:nvSpPr>
          <p:spPr>
            <a:xfrm>
              <a:off x="2329809" y="2395297"/>
              <a:ext cx="330611" cy="316466"/>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42" name="Straight Connector 41">
            <a:extLst>
              <a:ext uri="{FF2B5EF4-FFF2-40B4-BE49-F238E27FC236}">
                <a16:creationId xmlns:a16="http://schemas.microsoft.com/office/drawing/2014/main" id="{A043398B-6BA0-4EA9-A3AE-5FB5F16B5ACC}"/>
              </a:ext>
            </a:extLst>
          </p:cNvPr>
          <p:cNvCxnSpPr>
            <a:endCxn id="52" idx="0"/>
          </p:cNvCxnSpPr>
          <p:nvPr/>
        </p:nvCxnSpPr>
        <p:spPr>
          <a:xfrm flipH="1">
            <a:off x="7306762" y="2722796"/>
            <a:ext cx="223526" cy="247415"/>
          </a:xfrm>
          <a:prstGeom prst="line">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8EE563CB-284C-4FB2-95DB-ECC93360BA13}"/>
              </a:ext>
            </a:extLst>
          </p:cNvPr>
          <p:cNvCxnSpPr>
            <a:stCxn id="44" idx="0"/>
            <a:endCxn id="41" idx="5"/>
          </p:cNvCxnSpPr>
          <p:nvPr/>
        </p:nvCxnSpPr>
        <p:spPr>
          <a:xfrm flipH="1" flipV="1">
            <a:off x="9875445" y="3169802"/>
            <a:ext cx="203866" cy="274028"/>
          </a:xfrm>
          <a:prstGeom prst="line">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326CFA3A-8428-4A7E-A1A1-3B918549F742}"/>
                  </a:ext>
                </a:extLst>
              </p:cNvPr>
              <p:cNvSpPr txBox="1"/>
              <p:nvPr/>
            </p:nvSpPr>
            <p:spPr>
              <a:xfrm>
                <a:off x="9883777" y="3443831"/>
                <a:ext cx="39106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𝑾</m:t>
                          </m:r>
                        </m:e>
                        <m:sub>
                          <m:r>
                            <a:rPr lang="en-US" b="1" i="1" smtClean="0">
                              <a:latin typeface="Cambria Math" panose="02040503050406030204" pitchFamily="18" charset="0"/>
                            </a:rPr>
                            <m:t>𝟐</m:t>
                          </m:r>
                        </m:sub>
                      </m:sSub>
                    </m:oMath>
                  </m:oMathPara>
                </a14:m>
                <a:endParaRPr lang="en-US" b="1"/>
              </a:p>
            </p:txBody>
          </p:sp>
        </mc:Choice>
        <mc:Fallback xmlns="">
          <p:sp>
            <p:nvSpPr>
              <p:cNvPr id="44" name="TextBox 43">
                <a:extLst>
                  <a:ext uri="{FF2B5EF4-FFF2-40B4-BE49-F238E27FC236}">
                    <a16:creationId xmlns:a16="http://schemas.microsoft.com/office/drawing/2014/main" id="{326CFA3A-8428-4A7E-A1A1-3B918549F742}"/>
                  </a:ext>
                </a:extLst>
              </p:cNvPr>
              <p:cNvSpPr txBox="1">
                <a:spLocks noRot="1" noChangeAspect="1" noMove="1" noResize="1" noEditPoints="1" noAdjustHandles="1" noChangeArrowheads="1" noChangeShapeType="1" noTextEdit="1"/>
              </p:cNvSpPr>
              <p:nvPr/>
            </p:nvSpPr>
            <p:spPr>
              <a:xfrm>
                <a:off x="9883777" y="3443831"/>
                <a:ext cx="391068" cy="276999"/>
              </a:xfrm>
              <a:prstGeom prst="rect">
                <a:avLst/>
              </a:prstGeom>
              <a:blipFill>
                <a:blip r:embed="rId11"/>
                <a:stretch>
                  <a:fillRect l="-9375" r="-3125" b="-1304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8553A234-1D63-464A-94FD-80003EF0E46D}"/>
                  </a:ext>
                </a:extLst>
              </p:cNvPr>
              <p:cNvSpPr txBox="1"/>
              <p:nvPr/>
            </p:nvSpPr>
            <p:spPr>
              <a:xfrm>
                <a:off x="7109526" y="2736953"/>
                <a:ext cx="23403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𝑯</m:t>
                      </m:r>
                    </m:oMath>
                  </m:oMathPara>
                </a14:m>
                <a:endParaRPr lang="en-US" b="1"/>
              </a:p>
            </p:txBody>
          </p:sp>
        </mc:Choice>
        <mc:Fallback xmlns="">
          <p:sp>
            <p:nvSpPr>
              <p:cNvPr id="45" name="TextBox 44">
                <a:extLst>
                  <a:ext uri="{FF2B5EF4-FFF2-40B4-BE49-F238E27FC236}">
                    <a16:creationId xmlns:a16="http://schemas.microsoft.com/office/drawing/2014/main" id="{8553A234-1D63-464A-94FD-80003EF0E46D}"/>
                  </a:ext>
                </a:extLst>
              </p:cNvPr>
              <p:cNvSpPr txBox="1">
                <a:spLocks noRot="1" noChangeAspect="1" noMove="1" noResize="1" noEditPoints="1" noAdjustHandles="1" noChangeArrowheads="1" noChangeShapeType="1" noTextEdit="1"/>
              </p:cNvSpPr>
              <p:nvPr/>
            </p:nvSpPr>
            <p:spPr>
              <a:xfrm>
                <a:off x="7109526" y="2736953"/>
                <a:ext cx="234038" cy="276999"/>
              </a:xfrm>
              <a:prstGeom prst="rect">
                <a:avLst/>
              </a:prstGeom>
              <a:blipFill>
                <a:blip r:embed="rId12"/>
                <a:stretch>
                  <a:fillRect l="-21053" r="-21053" b="-476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3143F0BC-A180-47F4-A46D-FC27F9699057}"/>
                  </a:ext>
                </a:extLst>
              </p:cNvPr>
              <p:cNvSpPr txBox="1"/>
              <p:nvPr/>
            </p:nvSpPr>
            <p:spPr>
              <a:xfrm>
                <a:off x="9549384" y="2651161"/>
                <a:ext cx="19877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𝒀</m:t>
                      </m:r>
                    </m:oMath>
                  </m:oMathPara>
                </a14:m>
                <a:endParaRPr lang="en-US" b="1"/>
              </a:p>
            </p:txBody>
          </p:sp>
        </mc:Choice>
        <mc:Fallback xmlns="">
          <p:sp>
            <p:nvSpPr>
              <p:cNvPr id="46" name="TextBox 45">
                <a:extLst>
                  <a:ext uri="{FF2B5EF4-FFF2-40B4-BE49-F238E27FC236}">
                    <a16:creationId xmlns:a16="http://schemas.microsoft.com/office/drawing/2014/main" id="{3143F0BC-A180-47F4-A46D-FC27F9699057}"/>
                  </a:ext>
                </a:extLst>
              </p:cNvPr>
              <p:cNvSpPr txBox="1">
                <a:spLocks noRot="1" noChangeAspect="1" noMove="1" noResize="1" noEditPoints="1" noAdjustHandles="1" noChangeArrowheads="1" noChangeShapeType="1" noTextEdit="1"/>
              </p:cNvSpPr>
              <p:nvPr/>
            </p:nvSpPr>
            <p:spPr>
              <a:xfrm>
                <a:off x="9549384" y="2651161"/>
                <a:ext cx="198772" cy="276999"/>
              </a:xfrm>
              <a:prstGeom prst="rect">
                <a:avLst/>
              </a:prstGeom>
              <a:blipFill>
                <a:blip r:embed="rId7"/>
                <a:stretch>
                  <a:fillRect l="-23529" r="-17647"/>
                </a:stretch>
              </a:blipFill>
            </p:spPr>
            <p:txBody>
              <a:bodyPr/>
              <a:lstStyle/>
              <a:p>
                <a:r>
                  <a:rPr lang="zh-CN" altLang="en-US">
                    <a:noFill/>
                  </a:rPr>
                  <a:t> </a:t>
                </a:r>
              </a:p>
            </p:txBody>
          </p:sp>
        </mc:Fallback>
      </mc:AlternateContent>
      <p:cxnSp>
        <p:nvCxnSpPr>
          <p:cNvPr id="47" name="Straight Connector 46">
            <a:extLst>
              <a:ext uri="{FF2B5EF4-FFF2-40B4-BE49-F238E27FC236}">
                <a16:creationId xmlns:a16="http://schemas.microsoft.com/office/drawing/2014/main" id="{A1F44188-CD92-4A98-AD06-C25201CEB6AD}"/>
              </a:ext>
            </a:extLst>
          </p:cNvPr>
          <p:cNvCxnSpPr>
            <a:endCxn id="41" idx="0"/>
          </p:cNvCxnSpPr>
          <p:nvPr/>
        </p:nvCxnSpPr>
        <p:spPr>
          <a:xfrm flipH="1">
            <a:off x="9758558" y="2595427"/>
            <a:ext cx="4363" cy="304254"/>
          </a:xfrm>
          <a:prstGeom prst="line">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grpSp>
        <p:nvGrpSpPr>
          <p:cNvPr id="49" name="Group 48">
            <a:extLst>
              <a:ext uri="{FF2B5EF4-FFF2-40B4-BE49-F238E27FC236}">
                <a16:creationId xmlns:a16="http://schemas.microsoft.com/office/drawing/2014/main" id="{39284D24-2172-4915-8540-DABA87CD25D0}"/>
              </a:ext>
            </a:extLst>
          </p:cNvPr>
          <p:cNvGrpSpPr/>
          <p:nvPr/>
        </p:nvGrpSpPr>
        <p:grpSpPr>
          <a:xfrm>
            <a:off x="7367285" y="3441974"/>
            <a:ext cx="476733" cy="461665"/>
            <a:chOff x="2261112" y="2377058"/>
            <a:chExt cx="476733" cy="461665"/>
          </a:xfrm>
        </p:grpSpPr>
        <p:sp>
          <p:nvSpPr>
            <p:cNvPr id="50" name="TextBox 49">
              <a:extLst>
                <a:ext uri="{FF2B5EF4-FFF2-40B4-BE49-F238E27FC236}">
                  <a16:creationId xmlns:a16="http://schemas.microsoft.com/office/drawing/2014/main" id="{88A0AA4C-2F57-4F8D-9440-E32102B2516D}"/>
                </a:ext>
              </a:extLst>
            </p:cNvPr>
            <p:cNvSpPr txBox="1"/>
            <p:nvPr/>
          </p:nvSpPr>
          <p:spPr>
            <a:xfrm>
              <a:off x="2261112" y="2377058"/>
              <a:ext cx="476733" cy="461665"/>
            </a:xfrm>
            <a:prstGeom prst="rect">
              <a:avLst/>
            </a:prstGeom>
            <a:noFill/>
          </p:spPr>
          <p:txBody>
            <a:bodyPr wrap="square" rtlCol="0">
              <a:spAutoFit/>
            </a:bodyPr>
            <a:lstStyle/>
            <a:p>
              <a:pPr algn="ctr"/>
              <a:r>
                <a:rPr lang="en-US" sz="2400"/>
                <a:t>*</a:t>
              </a:r>
            </a:p>
          </p:txBody>
        </p:sp>
        <p:sp>
          <p:nvSpPr>
            <p:cNvPr id="51" name="Oval 50">
              <a:extLst>
                <a:ext uri="{FF2B5EF4-FFF2-40B4-BE49-F238E27FC236}">
                  <a16:creationId xmlns:a16="http://schemas.microsoft.com/office/drawing/2014/main" id="{D20DB5EA-626B-4E43-8C96-7255C87F9479}"/>
                </a:ext>
              </a:extLst>
            </p:cNvPr>
            <p:cNvSpPr/>
            <p:nvPr/>
          </p:nvSpPr>
          <p:spPr>
            <a:xfrm>
              <a:off x="2329809" y="2395297"/>
              <a:ext cx="330611" cy="316466"/>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2" name="Oval 51">
            <a:extLst>
              <a:ext uri="{FF2B5EF4-FFF2-40B4-BE49-F238E27FC236}">
                <a16:creationId xmlns:a16="http://schemas.microsoft.com/office/drawing/2014/main" id="{2E50019F-065F-4B7B-A190-3C6780A6148B}"/>
              </a:ext>
            </a:extLst>
          </p:cNvPr>
          <p:cNvSpPr/>
          <p:nvPr/>
        </p:nvSpPr>
        <p:spPr>
          <a:xfrm>
            <a:off x="7141457" y="2970210"/>
            <a:ext cx="330611" cy="316466"/>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4BA5B963-4D0F-4C08-807B-898FD304959B}"/>
                  </a:ext>
                </a:extLst>
              </p:cNvPr>
              <p:cNvSpPr txBox="1"/>
              <p:nvPr/>
            </p:nvSpPr>
            <p:spPr>
              <a:xfrm>
                <a:off x="7222409" y="2987008"/>
                <a:ext cx="19877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ea typeface="Cambria Math" panose="02040503050406030204" pitchFamily="18" charset="0"/>
                        </a:rPr>
                        <m:t>𝝈</m:t>
                      </m:r>
                    </m:oMath>
                  </m:oMathPara>
                </a14:m>
                <a:endParaRPr lang="en-US" b="1"/>
              </a:p>
            </p:txBody>
          </p:sp>
        </mc:Choice>
        <mc:Fallback xmlns="">
          <p:sp>
            <p:nvSpPr>
              <p:cNvPr id="53" name="TextBox 52">
                <a:extLst>
                  <a:ext uri="{FF2B5EF4-FFF2-40B4-BE49-F238E27FC236}">
                    <a16:creationId xmlns:a16="http://schemas.microsoft.com/office/drawing/2014/main" id="{4BA5B963-4D0F-4C08-807B-898FD304959B}"/>
                  </a:ext>
                </a:extLst>
              </p:cNvPr>
              <p:cNvSpPr txBox="1">
                <a:spLocks noRot="1" noChangeAspect="1" noMove="1" noResize="1" noEditPoints="1" noAdjustHandles="1" noChangeArrowheads="1" noChangeShapeType="1" noTextEdit="1"/>
              </p:cNvSpPr>
              <p:nvPr/>
            </p:nvSpPr>
            <p:spPr>
              <a:xfrm>
                <a:off x="7222409" y="2987008"/>
                <a:ext cx="198772" cy="276999"/>
              </a:xfrm>
              <a:prstGeom prst="rect">
                <a:avLst/>
              </a:prstGeom>
              <a:blipFill>
                <a:blip r:embed="rId13"/>
                <a:stretch>
                  <a:fillRect l="-18750" r="-18750"/>
                </a:stretch>
              </a:blipFill>
            </p:spPr>
            <p:txBody>
              <a:bodyPr/>
              <a:lstStyle/>
              <a:p>
                <a:r>
                  <a:rPr lang="zh-CN" altLang="en-US">
                    <a:noFill/>
                  </a:rPr>
                  <a:t> </a:t>
                </a:r>
              </a:p>
            </p:txBody>
          </p:sp>
        </mc:Fallback>
      </mc:AlternateContent>
      <p:grpSp>
        <p:nvGrpSpPr>
          <p:cNvPr id="56" name="Group 55">
            <a:extLst>
              <a:ext uri="{FF2B5EF4-FFF2-40B4-BE49-F238E27FC236}">
                <a16:creationId xmlns:a16="http://schemas.microsoft.com/office/drawing/2014/main" id="{E3AACA03-BD7F-46C7-BB7E-96290E446CC2}"/>
              </a:ext>
            </a:extLst>
          </p:cNvPr>
          <p:cNvGrpSpPr/>
          <p:nvPr/>
        </p:nvGrpSpPr>
        <p:grpSpPr>
          <a:xfrm>
            <a:off x="7435582" y="2441632"/>
            <a:ext cx="634581" cy="338554"/>
            <a:chOff x="7244369" y="3385977"/>
            <a:chExt cx="634581" cy="338554"/>
          </a:xfrm>
        </p:grpSpPr>
        <p:sp>
          <p:nvSpPr>
            <p:cNvPr id="57" name="Oval 56">
              <a:extLst>
                <a:ext uri="{FF2B5EF4-FFF2-40B4-BE49-F238E27FC236}">
                  <a16:creationId xmlns:a16="http://schemas.microsoft.com/office/drawing/2014/main" id="{F82230EA-4CAC-4337-9338-7458E70A4DBE}"/>
                </a:ext>
              </a:extLst>
            </p:cNvPr>
            <p:cNvSpPr/>
            <p:nvPr/>
          </p:nvSpPr>
          <p:spPr>
            <a:xfrm>
              <a:off x="7253822" y="3397019"/>
              <a:ext cx="582142" cy="316466"/>
            </a:xfrm>
            <a:prstGeom prst="roundRect">
              <a:avLst/>
            </a:prstGeom>
            <a:solidFill>
              <a:schemeClr val="tx2">
                <a:lumMod val="20000"/>
                <a:lumOff val="80000"/>
              </a:schemeClr>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a:extLst>
                <a:ext uri="{FF2B5EF4-FFF2-40B4-BE49-F238E27FC236}">
                  <a16:creationId xmlns:a16="http://schemas.microsoft.com/office/drawing/2014/main" id="{1E8EEEF5-1752-43B9-A18F-2B7683F971DC}"/>
                </a:ext>
              </a:extLst>
            </p:cNvPr>
            <p:cNvSpPr txBox="1"/>
            <p:nvPr/>
          </p:nvSpPr>
          <p:spPr>
            <a:xfrm>
              <a:off x="7244369" y="3385977"/>
              <a:ext cx="634581" cy="338554"/>
            </a:xfrm>
            <a:prstGeom prst="rect">
              <a:avLst/>
            </a:prstGeom>
            <a:noFill/>
          </p:spPr>
          <p:txBody>
            <a:bodyPr wrap="square" rtlCol="0">
              <a:spAutoFit/>
            </a:bodyPr>
            <a:lstStyle/>
            <a:p>
              <a:r>
                <a:rPr lang="en-US" sz="1600" dirty="0"/>
                <a:t>Send</a:t>
              </a:r>
            </a:p>
          </p:txBody>
        </p:sp>
      </p:grpSp>
      <p:grpSp>
        <p:nvGrpSpPr>
          <p:cNvPr id="59" name="Group 58">
            <a:extLst>
              <a:ext uri="{FF2B5EF4-FFF2-40B4-BE49-F238E27FC236}">
                <a16:creationId xmlns:a16="http://schemas.microsoft.com/office/drawing/2014/main" id="{534A86E9-B43B-479F-90B0-B4F03CD09156}"/>
              </a:ext>
            </a:extLst>
          </p:cNvPr>
          <p:cNvGrpSpPr/>
          <p:nvPr/>
        </p:nvGrpSpPr>
        <p:grpSpPr>
          <a:xfrm>
            <a:off x="9042132" y="3385892"/>
            <a:ext cx="733573" cy="338554"/>
            <a:chOff x="8774486" y="4387239"/>
            <a:chExt cx="733573" cy="338554"/>
          </a:xfrm>
        </p:grpSpPr>
        <p:sp>
          <p:nvSpPr>
            <p:cNvPr id="60" name="Oval 59">
              <a:extLst>
                <a:ext uri="{FF2B5EF4-FFF2-40B4-BE49-F238E27FC236}">
                  <a16:creationId xmlns:a16="http://schemas.microsoft.com/office/drawing/2014/main" id="{5CEB303D-84B9-4E1B-968F-83F8A5F10C93}"/>
                </a:ext>
              </a:extLst>
            </p:cNvPr>
            <p:cNvSpPr/>
            <p:nvPr/>
          </p:nvSpPr>
          <p:spPr>
            <a:xfrm>
              <a:off x="8842713" y="4403292"/>
              <a:ext cx="582142" cy="316466"/>
            </a:xfrm>
            <a:prstGeom prst="roundRect">
              <a:avLst/>
            </a:prstGeom>
            <a:solidFill>
              <a:schemeClr val="tx2">
                <a:lumMod val="20000"/>
                <a:lumOff val="80000"/>
              </a:schemeClr>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TextBox 60">
              <a:extLst>
                <a:ext uri="{FF2B5EF4-FFF2-40B4-BE49-F238E27FC236}">
                  <a16:creationId xmlns:a16="http://schemas.microsoft.com/office/drawing/2014/main" id="{10B94DB2-6663-4F14-B0E0-E7CC71A80C30}"/>
                </a:ext>
              </a:extLst>
            </p:cNvPr>
            <p:cNvSpPr txBox="1"/>
            <p:nvPr/>
          </p:nvSpPr>
          <p:spPr>
            <a:xfrm>
              <a:off x="8774486" y="4387239"/>
              <a:ext cx="733573" cy="338554"/>
            </a:xfrm>
            <a:prstGeom prst="rect">
              <a:avLst/>
            </a:prstGeom>
            <a:noFill/>
          </p:spPr>
          <p:txBody>
            <a:bodyPr wrap="square" rtlCol="0">
              <a:spAutoFit/>
            </a:bodyPr>
            <a:lstStyle/>
            <a:p>
              <a:pPr algn="ctr"/>
              <a:r>
                <a:rPr lang="en-US" sz="1600" dirty="0"/>
                <a:t>Recv</a:t>
              </a:r>
            </a:p>
          </p:txBody>
        </p:sp>
      </p:grpSp>
      <p:cxnSp>
        <p:nvCxnSpPr>
          <p:cNvPr id="62" name="Straight Connector 61">
            <a:extLst>
              <a:ext uri="{FF2B5EF4-FFF2-40B4-BE49-F238E27FC236}">
                <a16:creationId xmlns:a16="http://schemas.microsoft.com/office/drawing/2014/main" id="{935533FC-C901-484C-BF18-F40D3237EF67}"/>
              </a:ext>
            </a:extLst>
          </p:cNvPr>
          <p:cNvCxnSpPr>
            <a:endCxn id="41" idx="3"/>
          </p:cNvCxnSpPr>
          <p:nvPr/>
        </p:nvCxnSpPr>
        <p:spPr>
          <a:xfrm flipV="1">
            <a:off x="9401430" y="3169803"/>
            <a:ext cx="240239" cy="232143"/>
          </a:xfrm>
          <a:prstGeom prst="line">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6" name="Rectangle: Rounded Corners 65">
            <a:extLst>
              <a:ext uri="{FF2B5EF4-FFF2-40B4-BE49-F238E27FC236}">
                <a16:creationId xmlns:a16="http://schemas.microsoft.com/office/drawing/2014/main" id="{E78F31FF-8AD9-45B0-A566-0C7C987E2991}"/>
              </a:ext>
            </a:extLst>
          </p:cNvPr>
          <p:cNvSpPr/>
          <p:nvPr/>
        </p:nvSpPr>
        <p:spPr>
          <a:xfrm>
            <a:off x="1849909" y="2167036"/>
            <a:ext cx="1998289" cy="2207491"/>
          </a:xfrm>
          <a:prstGeom prst="roundRect">
            <a:avLst>
              <a:gd name="adj" fmla="val 12256"/>
            </a:avLst>
          </a:prstGeom>
          <a:noFill/>
          <a:ln w="25400">
            <a:solidFill>
              <a:schemeClr val="tx1"/>
            </a:solidFill>
            <a:prstDash val="sysDash"/>
            <a:extLst>
              <a:ext uri="{C807C97D-BFC1-408E-A445-0C87EB9F89A2}">
                <ask:lineSketchStyleProps xmlns:ask="http://schemas.microsoft.com/office/drawing/2018/sketchyshapes">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Rounded Corners 66">
            <a:extLst>
              <a:ext uri="{FF2B5EF4-FFF2-40B4-BE49-F238E27FC236}">
                <a16:creationId xmlns:a16="http://schemas.microsoft.com/office/drawing/2014/main" id="{9BAD5479-1BCD-405B-9D13-D0D8CACBF71D}"/>
              </a:ext>
            </a:extLst>
          </p:cNvPr>
          <p:cNvSpPr/>
          <p:nvPr/>
        </p:nvSpPr>
        <p:spPr>
          <a:xfrm>
            <a:off x="6976823" y="2282770"/>
            <a:ext cx="1232713" cy="1946560"/>
          </a:xfrm>
          <a:prstGeom prst="roundRect">
            <a:avLst/>
          </a:prstGeom>
          <a:noFill/>
          <a:ln w="25400">
            <a:solidFill>
              <a:schemeClr val="tx1"/>
            </a:solidFill>
            <a:prstDash val="sysDash"/>
            <a:extLst>
              <a:ext uri="{C807C97D-BFC1-408E-A445-0C87EB9F89A2}">
                <ask:lineSketchStyleProps xmlns:ask="http://schemas.microsoft.com/office/drawing/2018/sketchyshapes" sd="4057322111">
                  <a:custGeom>
                    <a:avLst/>
                    <a:gdLst>
                      <a:gd name="connsiteX0" fmla="*/ 0 w 1232713"/>
                      <a:gd name="connsiteY0" fmla="*/ 205456 h 1946560"/>
                      <a:gd name="connsiteX1" fmla="*/ 205456 w 1232713"/>
                      <a:gd name="connsiteY1" fmla="*/ 0 h 1946560"/>
                      <a:gd name="connsiteX2" fmla="*/ 632793 w 1232713"/>
                      <a:gd name="connsiteY2" fmla="*/ 0 h 1946560"/>
                      <a:gd name="connsiteX3" fmla="*/ 1027257 w 1232713"/>
                      <a:gd name="connsiteY3" fmla="*/ 0 h 1946560"/>
                      <a:gd name="connsiteX4" fmla="*/ 1232713 w 1232713"/>
                      <a:gd name="connsiteY4" fmla="*/ 205456 h 1946560"/>
                      <a:gd name="connsiteX5" fmla="*/ 1232713 w 1232713"/>
                      <a:gd name="connsiteY5" fmla="*/ 701982 h 1946560"/>
                      <a:gd name="connsiteX6" fmla="*/ 1232713 w 1232713"/>
                      <a:gd name="connsiteY6" fmla="*/ 1244578 h 1946560"/>
                      <a:gd name="connsiteX7" fmla="*/ 1232713 w 1232713"/>
                      <a:gd name="connsiteY7" fmla="*/ 1741104 h 1946560"/>
                      <a:gd name="connsiteX8" fmla="*/ 1027257 w 1232713"/>
                      <a:gd name="connsiteY8" fmla="*/ 1946560 h 1946560"/>
                      <a:gd name="connsiteX9" fmla="*/ 632793 w 1232713"/>
                      <a:gd name="connsiteY9" fmla="*/ 1946560 h 1946560"/>
                      <a:gd name="connsiteX10" fmla="*/ 205456 w 1232713"/>
                      <a:gd name="connsiteY10" fmla="*/ 1946560 h 1946560"/>
                      <a:gd name="connsiteX11" fmla="*/ 0 w 1232713"/>
                      <a:gd name="connsiteY11" fmla="*/ 1741104 h 1946560"/>
                      <a:gd name="connsiteX12" fmla="*/ 0 w 1232713"/>
                      <a:gd name="connsiteY12" fmla="*/ 1198508 h 1946560"/>
                      <a:gd name="connsiteX13" fmla="*/ 0 w 1232713"/>
                      <a:gd name="connsiteY13" fmla="*/ 732695 h 1946560"/>
                      <a:gd name="connsiteX14" fmla="*/ 0 w 1232713"/>
                      <a:gd name="connsiteY14" fmla="*/ 205456 h 1946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32713" h="1946560" extrusionOk="0">
                        <a:moveTo>
                          <a:pt x="0" y="205456"/>
                        </a:moveTo>
                        <a:cubicBezTo>
                          <a:pt x="16141" y="113090"/>
                          <a:pt x="85250" y="-10656"/>
                          <a:pt x="205456" y="0"/>
                        </a:cubicBezTo>
                        <a:cubicBezTo>
                          <a:pt x="353320" y="20382"/>
                          <a:pt x="505295" y="2364"/>
                          <a:pt x="632793" y="0"/>
                        </a:cubicBezTo>
                        <a:cubicBezTo>
                          <a:pt x="760291" y="-2364"/>
                          <a:pt x="886912" y="11095"/>
                          <a:pt x="1027257" y="0"/>
                        </a:cubicBezTo>
                        <a:cubicBezTo>
                          <a:pt x="1135711" y="1655"/>
                          <a:pt x="1234355" y="104321"/>
                          <a:pt x="1232713" y="205456"/>
                        </a:cubicBezTo>
                        <a:cubicBezTo>
                          <a:pt x="1213512" y="332216"/>
                          <a:pt x="1239062" y="508321"/>
                          <a:pt x="1232713" y="701982"/>
                        </a:cubicBezTo>
                        <a:cubicBezTo>
                          <a:pt x="1226364" y="895643"/>
                          <a:pt x="1242055" y="1038479"/>
                          <a:pt x="1232713" y="1244578"/>
                        </a:cubicBezTo>
                        <a:cubicBezTo>
                          <a:pt x="1223371" y="1450677"/>
                          <a:pt x="1223502" y="1509289"/>
                          <a:pt x="1232713" y="1741104"/>
                        </a:cubicBezTo>
                        <a:cubicBezTo>
                          <a:pt x="1214354" y="1839110"/>
                          <a:pt x="1140526" y="1943271"/>
                          <a:pt x="1027257" y="1946560"/>
                        </a:cubicBezTo>
                        <a:cubicBezTo>
                          <a:pt x="929887" y="1943512"/>
                          <a:pt x="746542" y="1952348"/>
                          <a:pt x="632793" y="1946560"/>
                        </a:cubicBezTo>
                        <a:cubicBezTo>
                          <a:pt x="519044" y="1940772"/>
                          <a:pt x="309133" y="1953662"/>
                          <a:pt x="205456" y="1946560"/>
                        </a:cubicBezTo>
                        <a:cubicBezTo>
                          <a:pt x="72250" y="1947936"/>
                          <a:pt x="-6598" y="1855664"/>
                          <a:pt x="0" y="1741104"/>
                        </a:cubicBezTo>
                        <a:cubicBezTo>
                          <a:pt x="-7080" y="1553803"/>
                          <a:pt x="2017" y="1438591"/>
                          <a:pt x="0" y="1198508"/>
                        </a:cubicBezTo>
                        <a:cubicBezTo>
                          <a:pt x="-2017" y="958425"/>
                          <a:pt x="-15354" y="848972"/>
                          <a:pt x="0" y="732695"/>
                        </a:cubicBezTo>
                        <a:cubicBezTo>
                          <a:pt x="15354" y="616418"/>
                          <a:pt x="-18861" y="355386"/>
                          <a:pt x="0" y="205456"/>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Rounded Corners 67">
            <a:extLst>
              <a:ext uri="{FF2B5EF4-FFF2-40B4-BE49-F238E27FC236}">
                <a16:creationId xmlns:a16="http://schemas.microsoft.com/office/drawing/2014/main" id="{500F036F-CB28-45EE-93C4-871C1AF5FDF8}"/>
              </a:ext>
            </a:extLst>
          </p:cNvPr>
          <p:cNvSpPr/>
          <p:nvPr/>
        </p:nvSpPr>
        <p:spPr>
          <a:xfrm>
            <a:off x="9042132" y="2282770"/>
            <a:ext cx="1232713" cy="1948378"/>
          </a:xfrm>
          <a:prstGeom prst="roundRect">
            <a:avLst/>
          </a:prstGeom>
          <a:noFill/>
          <a:ln w="25400">
            <a:solidFill>
              <a:schemeClr val="tx1"/>
            </a:solidFill>
            <a:prstDash val="sysDash"/>
            <a:extLst>
              <a:ext uri="{C807C97D-BFC1-408E-A445-0C87EB9F89A2}">
                <ask:lineSketchStyleProps xmlns:ask="http://schemas.microsoft.com/office/drawing/2018/sketchyshapes" sd="4057322111">
                  <a:custGeom>
                    <a:avLst/>
                    <a:gdLst>
                      <a:gd name="connsiteX0" fmla="*/ 0 w 1232713"/>
                      <a:gd name="connsiteY0" fmla="*/ 205456 h 1948378"/>
                      <a:gd name="connsiteX1" fmla="*/ 205456 w 1232713"/>
                      <a:gd name="connsiteY1" fmla="*/ 0 h 1948378"/>
                      <a:gd name="connsiteX2" fmla="*/ 632793 w 1232713"/>
                      <a:gd name="connsiteY2" fmla="*/ 0 h 1948378"/>
                      <a:gd name="connsiteX3" fmla="*/ 1027257 w 1232713"/>
                      <a:gd name="connsiteY3" fmla="*/ 0 h 1948378"/>
                      <a:gd name="connsiteX4" fmla="*/ 1232713 w 1232713"/>
                      <a:gd name="connsiteY4" fmla="*/ 205456 h 1948378"/>
                      <a:gd name="connsiteX5" fmla="*/ 1232713 w 1232713"/>
                      <a:gd name="connsiteY5" fmla="*/ 702570 h 1948378"/>
                      <a:gd name="connsiteX6" fmla="*/ 1232713 w 1232713"/>
                      <a:gd name="connsiteY6" fmla="*/ 1245808 h 1948378"/>
                      <a:gd name="connsiteX7" fmla="*/ 1232713 w 1232713"/>
                      <a:gd name="connsiteY7" fmla="*/ 1742922 h 1948378"/>
                      <a:gd name="connsiteX8" fmla="*/ 1027257 w 1232713"/>
                      <a:gd name="connsiteY8" fmla="*/ 1948378 h 1948378"/>
                      <a:gd name="connsiteX9" fmla="*/ 632793 w 1232713"/>
                      <a:gd name="connsiteY9" fmla="*/ 1948378 h 1948378"/>
                      <a:gd name="connsiteX10" fmla="*/ 205456 w 1232713"/>
                      <a:gd name="connsiteY10" fmla="*/ 1948378 h 1948378"/>
                      <a:gd name="connsiteX11" fmla="*/ 0 w 1232713"/>
                      <a:gd name="connsiteY11" fmla="*/ 1742922 h 1948378"/>
                      <a:gd name="connsiteX12" fmla="*/ 0 w 1232713"/>
                      <a:gd name="connsiteY12" fmla="*/ 1199684 h 1948378"/>
                      <a:gd name="connsiteX13" fmla="*/ 0 w 1232713"/>
                      <a:gd name="connsiteY13" fmla="*/ 733319 h 1948378"/>
                      <a:gd name="connsiteX14" fmla="*/ 0 w 1232713"/>
                      <a:gd name="connsiteY14" fmla="*/ 205456 h 1948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32713" h="1948378" extrusionOk="0">
                        <a:moveTo>
                          <a:pt x="0" y="205456"/>
                        </a:moveTo>
                        <a:cubicBezTo>
                          <a:pt x="16141" y="113090"/>
                          <a:pt x="85250" y="-10656"/>
                          <a:pt x="205456" y="0"/>
                        </a:cubicBezTo>
                        <a:cubicBezTo>
                          <a:pt x="353320" y="20382"/>
                          <a:pt x="505295" y="2364"/>
                          <a:pt x="632793" y="0"/>
                        </a:cubicBezTo>
                        <a:cubicBezTo>
                          <a:pt x="760291" y="-2364"/>
                          <a:pt x="886912" y="11095"/>
                          <a:pt x="1027257" y="0"/>
                        </a:cubicBezTo>
                        <a:cubicBezTo>
                          <a:pt x="1135711" y="1655"/>
                          <a:pt x="1234355" y="104321"/>
                          <a:pt x="1232713" y="205456"/>
                        </a:cubicBezTo>
                        <a:cubicBezTo>
                          <a:pt x="1220029" y="419631"/>
                          <a:pt x="1210146" y="575592"/>
                          <a:pt x="1232713" y="702570"/>
                        </a:cubicBezTo>
                        <a:cubicBezTo>
                          <a:pt x="1255280" y="829548"/>
                          <a:pt x="1206524" y="1118117"/>
                          <a:pt x="1232713" y="1245808"/>
                        </a:cubicBezTo>
                        <a:cubicBezTo>
                          <a:pt x="1258902" y="1373499"/>
                          <a:pt x="1228487" y="1626268"/>
                          <a:pt x="1232713" y="1742922"/>
                        </a:cubicBezTo>
                        <a:cubicBezTo>
                          <a:pt x="1214354" y="1840928"/>
                          <a:pt x="1140526" y="1945089"/>
                          <a:pt x="1027257" y="1948378"/>
                        </a:cubicBezTo>
                        <a:cubicBezTo>
                          <a:pt x="929887" y="1945330"/>
                          <a:pt x="746542" y="1954166"/>
                          <a:pt x="632793" y="1948378"/>
                        </a:cubicBezTo>
                        <a:cubicBezTo>
                          <a:pt x="519044" y="1942590"/>
                          <a:pt x="309133" y="1955480"/>
                          <a:pt x="205456" y="1948378"/>
                        </a:cubicBezTo>
                        <a:cubicBezTo>
                          <a:pt x="72250" y="1949754"/>
                          <a:pt x="-6598" y="1857482"/>
                          <a:pt x="0" y="1742922"/>
                        </a:cubicBezTo>
                        <a:cubicBezTo>
                          <a:pt x="-2546" y="1605547"/>
                          <a:pt x="1207" y="1347816"/>
                          <a:pt x="0" y="1199684"/>
                        </a:cubicBezTo>
                        <a:cubicBezTo>
                          <a:pt x="-1207" y="1051552"/>
                          <a:pt x="-3760" y="843980"/>
                          <a:pt x="0" y="733319"/>
                        </a:cubicBezTo>
                        <a:cubicBezTo>
                          <a:pt x="3760" y="622659"/>
                          <a:pt x="-608" y="361869"/>
                          <a:pt x="0" y="205456"/>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9" name="Straight Arrow Connector 68">
            <a:extLst>
              <a:ext uri="{FF2B5EF4-FFF2-40B4-BE49-F238E27FC236}">
                <a16:creationId xmlns:a16="http://schemas.microsoft.com/office/drawing/2014/main" id="{E025980D-993A-424D-9D59-15BB6BBB06D2}"/>
              </a:ext>
            </a:extLst>
          </p:cNvPr>
          <p:cNvCxnSpPr>
            <a:cxnSpLocks/>
            <a:stCxn id="58" idx="3"/>
            <a:endCxn id="61" idx="1"/>
          </p:cNvCxnSpPr>
          <p:nvPr/>
        </p:nvCxnSpPr>
        <p:spPr>
          <a:xfrm>
            <a:off x="8070163" y="2610909"/>
            <a:ext cx="971969" cy="944260"/>
          </a:xfrm>
          <a:prstGeom prst="straightConnector1">
            <a:avLst/>
          </a:prstGeom>
          <a:ln>
            <a:solidFill>
              <a:srgbClr val="C00000"/>
            </a:solidFill>
            <a:prstDash val="sysDash"/>
            <a:headEnd type="none" w="med" len="med"/>
            <a:tailEnd type="triangle" w="med" len="med"/>
          </a:ln>
          <a:effectLst/>
        </p:spPr>
        <p:style>
          <a:lnRef idx="3">
            <a:schemeClr val="dk1"/>
          </a:lnRef>
          <a:fillRef idx="0">
            <a:schemeClr val="dk1"/>
          </a:fillRef>
          <a:effectRef idx="2">
            <a:schemeClr val="dk1"/>
          </a:effectRef>
          <a:fontRef idx="minor">
            <a:schemeClr val="tx1"/>
          </a:fontRef>
        </p:style>
      </p:cxnSp>
      <p:sp>
        <p:nvSpPr>
          <p:cNvPr id="70" name="Arrow: Right 69">
            <a:extLst>
              <a:ext uri="{FF2B5EF4-FFF2-40B4-BE49-F238E27FC236}">
                <a16:creationId xmlns:a16="http://schemas.microsoft.com/office/drawing/2014/main" id="{AC55F2C1-FE6A-421F-8EB0-4FF658BF301A}"/>
              </a:ext>
            </a:extLst>
          </p:cNvPr>
          <p:cNvSpPr/>
          <p:nvPr/>
        </p:nvSpPr>
        <p:spPr>
          <a:xfrm>
            <a:off x="5931874" y="4120060"/>
            <a:ext cx="622360" cy="524840"/>
          </a:xfrm>
          <a:prstGeom prst="rightArrow">
            <a:avLst>
              <a:gd name="adj1" fmla="val 50000"/>
              <a:gd name="adj2" fmla="val 66793"/>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6" name="组合 75">
            <a:extLst>
              <a:ext uri="{FF2B5EF4-FFF2-40B4-BE49-F238E27FC236}">
                <a16:creationId xmlns:a16="http://schemas.microsoft.com/office/drawing/2014/main" id="{7B30F754-E8FE-AA4C-B08B-1E0E99B8A60D}"/>
              </a:ext>
            </a:extLst>
          </p:cNvPr>
          <p:cNvGrpSpPr/>
          <p:nvPr/>
        </p:nvGrpSpPr>
        <p:grpSpPr>
          <a:xfrm>
            <a:off x="2327441" y="4576158"/>
            <a:ext cx="1059658" cy="1239165"/>
            <a:chOff x="2806475" y="4782123"/>
            <a:chExt cx="1059658" cy="1239165"/>
          </a:xfrm>
        </p:grpSpPr>
        <p:sp>
          <p:nvSpPr>
            <p:cNvPr id="23" name="TextBox 22">
              <a:extLst>
                <a:ext uri="{FF2B5EF4-FFF2-40B4-BE49-F238E27FC236}">
                  <a16:creationId xmlns:a16="http://schemas.microsoft.com/office/drawing/2014/main" id="{680C9B2F-0E57-4397-8828-F1C9C712FF2F}"/>
                </a:ext>
              </a:extLst>
            </p:cNvPr>
            <p:cNvSpPr txBox="1"/>
            <p:nvPr/>
          </p:nvSpPr>
          <p:spPr>
            <a:xfrm>
              <a:off x="2806475" y="5651956"/>
              <a:ext cx="1059658" cy="369332"/>
            </a:xfrm>
            <a:prstGeom prst="rect">
              <a:avLst/>
            </a:prstGeom>
            <a:noFill/>
          </p:spPr>
          <p:txBody>
            <a:bodyPr wrap="square" rtlCol="0">
              <a:spAutoFit/>
            </a:bodyPr>
            <a:lstStyle/>
            <a:p>
              <a:pPr algn="ctr"/>
              <a:r>
                <a:rPr lang="en-US"/>
                <a:t>Server</a:t>
              </a:r>
              <a:r>
                <a:rPr lang="en-US" baseline="-25000"/>
                <a:t>0</a:t>
              </a:r>
            </a:p>
          </p:txBody>
        </p:sp>
        <p:pic>
          <p:nvPicPr>
            <p:cNvPr id="4" name="图片 3">
              <a:extLst>
                <a:ext uri="{FF2B5EF4-FFF2-40B4-BE49-F238E27FC236}">
                  <a16:creationId xmlns:a16="http://schemas.microsoft.com/office/drawing/2014/main" id="{8A98C556-B9BD-B44B-BB7A-A55E6D3FF5EF}"/>
                </a:ext>
              </a:extLst>
            </p:cNvPr>
            <p:cNvPicPr>
              <a:picLocks noChangeAspect="1"/>
            </p:cNvPicPr>
            <p:nvPr/>
          </p:nvPicPr>
          <p:blipFill>
            <a:blip r:embed="rId14"/>
            <a:stretch>
              <a:fillRect/>
            </a:stretch>
          </p:blipFill>
          <p:spPr>
            <a:xfrm>
              <a:off x="3087319" y="4782123"/>
              <a:ext cx="508000" cy="914400"/>
            </a:xfrm>
            <a:prstGeom prst="rect">
              <a:avLst/>
            </a:prstGeom>
          </p:spPr>
        </p:pic>
      </p:grpSp>
      <p:grpSp>
        <p:nvGrpSpPr>
          <p:cNvPr id="77" name="组合 76">
            <a:extLst>
              <a:ext uri="{FF2B5EF4-FFF2-40B4-BE49-F238E27FC236}">
                <a16:creationId xmlns:a16="http://schemas.microsoft.com/office/drawing/2014/main" id="{6961F7DD-910D-8A40-8D3F-7FA8661FB121}"/>
              </a:ext>
            </a:extLst>
          </p:cNvPr>
          <p:cNvGrpSpPr/>
          <p:nvPr/>
        </p:nvGrpSpPr>
        <p:grpSpPr>
          <a:xfrm>
            <a:off x="4447766" y="4576158"/>
            <a:ext cx="990693" cy="1235419"/>
            <a:chOff x="4946253" y="3125867"/>
            <a:chExt cx="990693" cy="1235419"/>
          </a:xfrm>
        </p:grpSpPr>
        <p:sp>
          <p:nvSpPr>
            <p:cNvPr id="54" name="TextBox 53">
              <a:extLst>
                <a:ext uri="{FF2B5EF4-FFF2-40B4-BE49-F238E27FC236}">
                  <a16:creationId xmlns:a16="http://schemas.microsoft.com/office/drawing/2014/main" id="{4A7BD8DB-F784-44DC-A75D-A137B5820F05}"/>
                </a:ext>
              </a:extLst>
            </p:cNvPr>
            <p:cNvSpPr txBox="1"/>
            <p:nvPr/>
          </p:nvSpPr>
          <p:spPr>
            <a:xfrm>
              <a:off x="4946253" y="3991954"/>
              <a:ext cx="990693" cy="369332"/>
            </a:xfrm>
            <a:prstGeom prst="rect">
              <a:avLst/>
            </a:prstGeom>
            <a:noFill/>
          </p:spPr>
          <p:txBody>
            <a:bodyPr wrap="square" rtlCol="0">
              <a:spAutoFit/>
            </a:bodyPr>
            <a:lstStyle/>
            <a:p>
              <a:pPr algn="ctr"/>
              <a:r>
                <a:rPr lang="en-US" dirty="0"/>
                <a:t>Server</a:t>
              </a:r>
              <a:r>
                <a:rPr lang="en-US" baseline="-25000" dirty="0"/>
                <a:t>1</a:t>
              </a:r>
            </a:p>
          </p:txBody>
        </p:sp>
        <p:pic>
          <p:nvPicPr>
            <p:cNvPr id="73" name="图片 72">
              <a:extLst>
                <a:ext uri="{FF2B5EF4-FFF2-40B4-BE49-F238E27FC236}">
                  <a16:creationId xmlns:a16="http://schemas.microsoft.com/office/drawing/2014/main" id="{9046547E-8E6F-544E-A189-8B32C3AD9F65}"/>
                </a:ext>
              </a:extLst>
            </p:cNvPr>
            <p:cNvPicPr>
              <a:picLocks noChangeAspect="1"/>
            </p:cNvPicPr>
            <p:nvPr/>
          </p:nvPicPr>
          <p:blipFill>
            <a:blip r:embed="rId14"/>
            <a:stretch>
              <a:fillRect/>
            </a:stretch>
          </p:blipFill>
          <p:spPr>
            <a:xfrm>
              <a:off x="5175551" y="3125867"/>
              <a:ext cx="508000" cy="914400"/>
            </a:xfrm>
            <a:prstGeom prst="rect">
              <a:avLst/>
            </a:prstGeom>
          </p:spPr>
        </p:pic>
      </p:grpSp>
      <p:grpSp>
        <p:nvGrpSpPr>
          <p:cNvPr id="78" name="组合 77">
            <a:extLst>
              <a:ext uri="{FF2B5EF4-FFF2-40B4-BE49-F238E27FC236}">
                <a16:creationId xmlns:a16="http://schemas.microsoft.com/office/drawing/2014/main" id="{0FDC8326-2789-2B4D-86A8-90E9A222DE11}"/>
              </a:ext>
            </a:extLst>
          </p:cNvPr>
          <p:cNvGrpSpPr/>
          <p:nvPr/>
        </p:nvGrpSpPr>
        <p:grpSpPr>
          <a:xfrm>
            <a:off x="7098717" y="4468627"/>
            <a:ext cx="971446" cy="1228966"/>
            <a:chOff x="7098717" y="4674592"/>
            <a:chExt cx="971446" cy="1228966"/>
          </a:xfrm>
        </p:grpSpPr>
        <p:sp>
          <p:nvSpPr>
            <p:cNvPr id="48" name="TextBox 47">
              <a:extLst>
                <a:ext uri="{FF2B5EF4-FFF2-40B4-BE49-F238E27FC236}">
                  <a16:creationId xmlns:a16="http://schemas.microsoft.com/office/drawing/2014/main" id="{DCE5A431-047E-4AB0-B988-53A596B49F19}"/>
                </a:ext>
              </a:extLst>
            </p:cNvPr>
            <p:cNvSpPr txBox="1"/>
            <p:nvPr/>
          </p:nvSpPr>
          <p:spPr>
            <a:xfrm>
              <a:off x="7098717" y="5534226"/>
              <a:ext cx="971446" cy="369332"/>
            </a:xfrm>
            <a:prstGeom prst="rect">
              <a:avLst/>
            </a:prstGeom>
            <a:noFill/>
          </p:spPr>
          <p:txBody>
            <a:bodyPr wrap="square" rtlCol="0">
              <a:spAutoFit/>
            </a:bodyPr>
            <a:lstStyle/>
            <a:p>
              <a:pPr algn="ctr"/>
              <a:r>
                <a:rPr lang="en-US"/>
                <a:t>Server</a:t>
              </a:r>
              <a:r>
                <a:rPr lang="en-US" baseline="-25000"/>
                <a:t>0</a:t>
              </a:r>
            </a:p>
          </p:txBody>
        </p:sp>
        <p:pic>
          <p:nvPicPr>
            <p:cNvPr id="74" name="图片 73">
              <a:extLst>
                <a:ext uri="{FF2B5EF4-FFF2-40B4-BE49-F238E27FC236}">
                  <a16:creationId xmlns:a16="http://schemas.microsoft.com/office/drawing/2014/main" id="{1F836E45-AE8E-094E-BFC1-6EA72A040EA4}"/>
                </a:ext>
              </a:extLst>
            </p:cNvPr>
            <p:cNvPicPr>
              <a:picLocks noChangeAspect="1"/>
            </p:cNvPicPr>
            <p:nvPr/>
          </p:nvPicPr>
          <p:blipFill>
            <a:blip r:embed="rId14"/>
            <a:stretch>
              <a:fillRect/>
            </a:stretch>
          </p:blipFill>
          <p:spPr>
            <a:xfrm>
              <a:off x="7331847" y="4674592"/>
              <a:ext cx="508000" cy="914400"/>
            </a:xfrm>
            <a:prstGeom prst="rect">
              <a:avLst/>
            </a:prstGeom>
          </p:spPr>
        </p:pic>
      </p:grpSp>
      <p:grpSp>
        <p:nvGrpSpPr>
          <p:cNvPr id="79" name="组合 78">
            <a:extLst>
              <a:ext uri="{FF2B5EF4-FFF2-40B4-BE49-F238E27FC236}">
                <a16:creationId xmlns:a16="http://schemas.microsoft.com/office/drawing/2014/main" id="{65EAB377-82E6-B748-8FDD-B918F78F07A1}"/>
              </a:ext>
            </a:extLst>
          </p:cNvPr>
          <p:cNvGrpSpPr/>
          <p:nvPr/>
        </p:nvGrpSpPr>
        <p:grpSpPr>
          <a:xfrm>
            <a:off x="9120711" y="4483067"/>
            <a:ext cx="1053697" cy="1212843"/>
            <a:chOff x="9120711" y="4689032"/>
            <a:chExt cx="1053697" cy="1212843"/>
          </a:xfrm>
        </p:grpSpPr>
        <p:sp>
          <p:nvSpPr>
            <p:cNvPr id="55" name="TextBox 54">
              <a:extLst>
                <a:ext uri="{FF2B5EF4-FFF2-40B4-BE49-F238E27FC236}">
                  <a16:creationId xmlns:a16="http://schemas.microsoft.com/office/drawing/2014/main" id="{ABC81763-A735-42DF-BB82-058EC4C516A0}"/>
                </a:ext>
              </a:extLst>
            </p:cNvPr>
            <p:cNvSpPr txBox="1"/>
            <p:nvPr/>
          </p:nvSpPr>
          <p:spPr>
            <a:xfrm>
              <a:off x="9120711" y="5532543"/>
              <a:ext cx="1053697" cy="369332"/>
            </a:xfrm>
            <a:prstGeom prst="rect">
              <a:avLst/>
            </a:prstGeom>
            <a:noFill/>
          </p:spPr>
          <p:txBody>
            <a:bodyPr wrap="square" rtlCol="0">
              <a:spAutoFit/>
            </a:bodyPr>
            <a:lstStyle/>
            <a:p>
              <a:pPr algn="ctr"/>
              <a:r>
                <a:rPr lang="en-US"/>
                <a:t>Server</a:t>
              </a:r>
              <a:r>
                <a:rPr lang="en-US" baseline="-25000"/>
                <a:t>1</a:t>
              </a:r>
            </a:p>
          </p:txBody>
        </p:sp>
        <p:pic>
          <p:nvPicPr>
            <p:cNvPr id="75" name="图片 74">
              <a:extLst>
                <a:ext uri="{FF2B5EF4-FFF2-40B4-BE49-F238E27FC236}">
                  <a16:creationId xmlns:a16="http://schemas.microsoft.com/office/drawing/2014/main" id="{7C58D864-CB8D-9B45-B033-69E8DA41D2EC}"/>
                </a:ext>
              </a:extLst>
            </p:cNvPr>
            <p:cNvPicPr>
              <a:picLocks noChangeAspect="1"/>
            </p:cNvPicPr>
            <p:nvPr/>
          </p:nvPicPr>
          <p:blipFill>
            <a:blip r:embed="rId14"/>
            <a:stretch>
              <a:fillRect/>
            </a:stretch>
          </p:blipFill>
          <p:spPr>
            <a:xfrm>
              <a:off x="9420079" y="4689032"/>
              <a:ext cx="508000" cy="914400"/>
            </a:xfrm>
            <a:prstGeom prst="rect">
              <a:avLst/>
            </a:prstGeom>
          </p:spPr>
        </p:pic>
      </p:grpSp>
    </p:spTree>
    <p:extLst>
      <p:ext uri="{BB962C8B-B14F-4D97-AF65-F5344CB8AC3E}">
        <p14:creationId xmlns:p14="http://schemas.microsoft.com/office/powerpoint/2010/main" val="2763736376"/>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left)">
                                      <p:cBhvr>
                                        <p:cTn id="7" dur="25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34"/>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35"/>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36"/>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37"/>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38"/>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39"/>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42"/>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43"/>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44"/>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45"/>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46"/>
                                        </p:tgtEl>
                                        <p:attrNameLst>
                                          <p:attrName>style.visibility</p:attrName>
                                        </p:attrNameLst>
                                      </p:cBhvr>
                                      <p:to>
                                        <p:strVal val="visible"/>
                                      </p:to>
                                    </p:set>
                                  </p:childTnLst>
                                </p:cTn>
                              </p:par>
                              <p:par>
                                <p:cTn id="32" presetID="1" presetClass="entr" presetSubtype="0" fill="hold" nodeType="withEffect">
                                  <p:stCondLst>
                                    <p:cond delay="0"/>
                                  </p:stCondLst>
                                  <p:childTnLst>
                                    <p:set>
                                      <p:cBhvr>
                                        <p:cTn id="33" dur="1" fill="hold">
                                          <p:stCondLst>
                                            <p:cond delay="0"/>
                                          </p:stCondLst>
                                        </p:cTn>
                                        <p:tgtEl>
                                          <p:spTgt spid="47"/>
                                        </p:tgtEl>
                                        <p:attrNameLst>
                                          <p:attrName>style.visibility</p:attrName>
                                        </p:attrNameLst>
                                      </p:cBhvr>
                                      <p:to>
                                        <p:strVal val="visible"/>
                                      </p:to>
                                    </p:set>
                                  </p:childTnLst>
                                </p:cTn>
                              </p:par>
                              <p:par>
                                <p:cTn id="34" presetID="1" presetClass="entr" presetSubtype="0" fill="hold" nodeType="withEffect">
                                  <p:stCondLst>
                                    <p:cond delay="0"/>
                                  </p:stCondLst>
                                  <p:childTnLst>
                                    <p:set>
                                      <p:cBhvr>
                                        <p:cTn id="35" dur="1" fill="hold">
                                          <p:stCondLst>
                                            <p:cond delay="0"/>
                                          </p:stCondLst>
                                        </p:cTn>
                                        <p:tgtEl>
                                          <p:spTgt spid="49"/>
                                        </p:tgtEl>
                                        <p:attrNameLst>
                                          <p:attrName>style.visibility</p:attrName>
                                        </p:attrNameLst>
                                      </p:cBhvr>
                                      <p:to>
                                        <p:strVal val="visible"/>
                                      </p:to>
                                    </p:set>
                                  </p:childTnLst>
                                </p:cTn>
                              </p:par>
                              <p:par>
                                <p:cTn id="36" presetID="1" presetClass="entr" presetSubtype="0" fill="hold" grpId="0" nodeType="withEffect">
                                  <p:stCondLst>
                                    <p:cond delay="0"/>
                                  </p:stCondLst>
                                  <p:childTnLst>
                                    <p:set>
                                      <p:cBhvr>
                                        <p:cTn id="37" dur="1" fill="hold">
                                          <p:stCondLst>
                                            <p:cond delay="0"/>
                                          </p:stCondLst>
                                        </p:cTn>
                                        <p:tgtEl>
                                          <p:spTgt spid="52"/>
                                        </p:tgtEl>
                                        <p:attrNameLst>
                                          <p:attrName>style.visibility</p:attrName>
                                        </p:attrNameLst>
                                      </p:cBhvr>
                                      <p:to>
                                        <p:strVal val="visible"/>
                                      </p:to>
                                    </p:set>
                                  </p:childTnLst>
                                </p:cTn>
                              </p:par>
                              <p:par>
                                <p:cTn id="38" presetID="1" presetClass="entr" presetSubtype="0" fill="hold" grpId="0" nodeType="withEffect">
                                  <p:stCondLst>
                                    <p:cond delay="0"/>
                                  </p:stCondLst>
                                  <p:childTnLst>
                                    <p:set>
                                      <p:cBhvr>
                                        <p:cTn id="39" dur="1" fill="hold">
                                          <p:stCondLst>
                                            <p:cond delay="0"/>
                                          </p:stCondLst>
                                        </p:cTn>
                                        <p:tgtEl>
                                          <p:spTgt spid="53"/>
                                        </p:tgtEl>
                                        <p:attrNameLst>
                                          <p:attrName>style.visibility</p:attrName>
                                        </p:attrNameLst>
                                      </p:cBhvr>
                                      <p:to>
                                        <p:strVal val="visible"/>
                                      </p:to>
                                    </p:set>
                                  </p:childTnLst>
                                </p:cTn>
                              </p:par>
                              <p:par>
                                <p:cTn id="40" presetID="1" presetClass="entr" presetSubtype="0" fill="hold" nodeType="withEffect">
                                  <p:stCondLst>
                                    <p:cond delay="0"/>
                                  </p:stCondLst>
                                  <p:childTnLst>
                                    <p:set>
                                      <p:cBhvr>
                                        <p:cTn id="41" dur="1" fill="hold">
                                          <p:stCondLst>
                                            <p:cond delay="0"/>
                                          </p:stCondLst>
                                        </p:cTn>
                                        <p:tgtEl>
                                          <p:spTgt spid="62"/>
                                        </p:tgtEl>
                                        <p:attrNameLst>
                                          <p:attrName>style.visibility</p:attrName>
                                        </p:attrNameLst>
                                      </p:cBhvr>
                                      <p:to>
                                        <p:strVal val="visible"/>
                                      </p:to>
                                    </p:set>
                                  </p:childTnLst>
                                </p:cTn>
                              </p:par>
                              <p:par>
                                <p:cTn id="42" presetID="1" presetClass="entr" presetSubtype="0" fill="hold" grpId="0" nodeType="withEffect">
                                  <p:stCondLst>
                                    <p:cond delay="0"/>
                                  </p:stCondLst>
                                  <p:childTnLst>
                                    <p:set>
                                      <p:cBhvr>
                                        <p:cTn id="43" dur="1" fill="hold">
                                          <p:stCondLst>
                                            <p:cond delay="0"/>
                                          </p:stCondLst>
                                        </p:cTn>
                                        <p:tgtEl>
                                          <p:spTgt spid="67"/>
                                        </p:tgtEl>
                                        <p:attrNameLst>
                                          <p:attrName>style.visibility</p:attrName>
                                        </p:attrNameLst>
                                      </p:cBhvr>
                                      <p:to>
                                        <p:strVal val="visible"/>
                                      </p:to>
                                    </p:set>
                                  </p:childTnLst>
                                </p:cTn>
                              </p:par>
                              <p:par>
                                <p:cTn id="44" presetID="1" presetClass="entr" presetSubtype="0" fill="hold" grpId="0" nodeType="withEffect">
                                  <p:stCondLst>
                                    <p:cond delay="0"/>
                                  </p:stCondLst>
                                  <p:childTnLst>
                                    <p:set>
                                      <p:cBhvr>
                                        <p:cTn id="45" dur="1" fill="hold">
                                          <p:stCondLst>
                                            <p:cond delay="0"/>
                                          </p:stCondLst>
                                        </p:cTn>
                                        <p:tgtEl>
                                          <p:spTgt spid="68"/>
                                        </p:tgtEl>
                                        <p:attrNameLst>
                                          <p:attrName>style.visibility</p:attrName>
                                        </p:attrNameLst>
                                      </p:cBhvr>
                                      <p:to>
                                        <p:strVal val="visible"/>
                                      </p:to>
                                    </p:set>
                                  </p:childTnLst>
                                </p:cTn>
                              </p:par>
                              <p:par>
                                <p:cTn id="46" presetID="1" presetClass="entr" presetSubtype="0" fill="hold" grpId="0" nodeType="withEffect">
                                  <p:stCondLst>
                                    <p:cond delay="0"/>
                                  </p:stCondLst>
                                  <p:childTnLst>
                                    <p:set>
                                      <p:cBhvr>
                                        <p:cTn id="47" dur="1" fill="hold">
                                          <p:stCondLst>
                                            <p:cond delay="0"/>
                                          </p:stCondLst>
                                        </p:cTn>
                                        <p:tgtEl>
                                          <p:spTgt spid="70"/>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nodeType="clickEffect">
                                  <p:stCondLst>
                                    <p:cond delay="0"/>
                                  </p:stCondLst>
                                  <p:childTnLst>
                                    <p:set>
                                      <p:cBhvr>
                                        <p:cTn id="51" dur="1" fill="hold">
                                          <p:stCondLst>
                                            <p:cond delay="0"/>
                                          </p:stCondLst>
                                        </p:cTn>
                                        <p:tgtEl>
                                          <p:spTgt spid="56"/>
                                        </p:tgtEl>
                                        <p:attrNameLst>
                                          <p:attrName>style.visibility</p:attrName>
                                        </p:attrNameLst>
                                      </p:cBhvr>
                                      <p:to>
                                        <p:strVal val="visible"/>
                                      </p:to>
                                    </p:set>
                                    <p:animEffect transition="in" filter="wipe(down)">
                                      <p:cBhvr>
                                        <p:cTn id="52" dur="250"/>
                                        <p:tgtEl>
                                          <p:spTgt spid="56"/>
                                        </p:tgtEl>
                                      </p:cBhvr>
                                    </p:animEffect>
                                  </p:childTnLst>
                                </p:cTn>
                              </p:par>
                            </p:childTnLst>
                          </p:cTn>
                        </p:par>
                        <p:par>
                          <p:cTn id="53" fill="hold">
                            <p:stCondLst>
                              <p:cond delay="250"/>
                            </p:stCondLst>
                            <p:childTnLst>
                              <p:par>
                                <p:cTn id="54" presetID="22" presetClass="entr" presetSubtype="4" fill="hold" nodeType="afterEffect">
                                  <p:stCondLst>
                                    <p:cond delay="0"/>
                                  </p:stCondLst>
                                  <p:childTnLst>
                                    <p:set>
                                      <p:cBhvr>
                                        <p:cTn id="55" dur="1" fill="hold">
                                          <p:stCondLst>
                                            <p:cond delay="0"/>
                                          </p:stCondLst>
                                        </p:cTn>
                                        <p:tgtEl>
                                          <p:spTgt spid="59"/>
                                        </p:tgtEl>
                                        <p:attrNameLst>
                                          <p:attrName>style.visibility</p:attrName>
                                        </p:attrNameLst>
                                      </p:cBhvr>
                                      <p:to>
                                        <p:strVal val="visible"/>
                                      </p:to>
                                    </p:set>
                                    <p:animEffect transition="in" filter="wipe(down)">
                                      <p:cBhvr>
                                        <p:cTn id="56" dur="250"/>
                                        <p:tgtEl>
                                          <p:spTgt spid="59"/>
                                        </p:tgtEl>
                                      </p:cBhvr>
                                    </p:animEffect>
                                  </p:childTnLst>
                                </p:cTn>
                              </p:par>
                            </p:childTnLst>
                          </p:cTn>
                        </p:par>
                        <p:par>
                          <p:cTn id="57" fill="hold">
                            <p:stCondLst>
                              <p:cond delay="500"/>
                            </p:stCondLst>
                            <p:childTnLst>
                              <p:par>
                                <p:cTn id="58" presetID="22" presetClass="entr" presetSubtype="8" fill="hold" nodeType="afterEffect">
                                  <p:stCondLst>
                                    <p:cond delay="0"/>
                                  </p:stCondLst>
                                  <p:childTnLst>
                                    <p:set>
                                      <p:cBhvr>
                                        <p:cTn id="59" dur="1" fill="hold">
                                          <p:stCondLst>
                                            <p:cond delay="0"/>
                                          </p:stCondLst>
                                        </p:cTn>
                                        <p:tgtEl>
                                          <p:spTgt spid="69"/>
                                        </p:tgtEl>
                                        <p:attrNameLst>
                                          <p:attrName>style.visibility</p:attrName>
                                        </p:attrNameLst>
                                      </p:cBhvr>
                                      <p:to>
                                        <p:strVal val="visible"/>
                                      </p:to>
                                    </p:set>
                                    <p:animEffect transition="in" filter="wipe(left)">
                                      <p:cBhvr>
                                        <p:cTn id="60" dur="25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5" grpId="0"/>
      <p:bldP spid="44" grpId="0"/>
      <p:bldP spid="45" grpId="0"/>
      <p:bldP spid="46" grpId="0"/>
      <p:bldP spid="52" grpId="0" animBg="1"/>
      <p:bldP spid="53" grpId="0"/>
      <p:bldP spid="67" grpId="0" animBg="1"/>
      <p:bldP spid="68" grpId="0" animBg="1"/>
      <p:bldP spid="70"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标题 1">
            <a:extLst>
              <a:ext uri="{FF2B5EF4-FFF2-40B4-BE49-F238E27FC236}">
                <a16:creationId xmlns:a16="http://schemas.microsoft.com/office/drawing/2014/main" id="{9DD80C7C-72A7-DE4F-8F10-2629CE5096D0}"/>
              </a:ext>
            </a:extLst>
          </p:cNvPr>
          <p:cNvSpPr>
            <a:spLocks noGrp="1"/>
          </p:cNvSpPr>
          <p:nvPr>
            <p:ph type="title"/>
          </p:nvPr>
        </p:nvSpPr>
        <p:spPr/>
        <p:txBody>
          <a:bodyPr/>
          <a:lstStyle/>
          <a:p>
            <a:r>
              <a:rPr lang="zh-CN" altLang="en-US" dirty="0"/>
              <a:t>分布式训练系统</a:t>
            </a:r>
          </a:p>
        </p:txBody>
      </p:sp>
      <p:sp>
        <p:nvSpPr>
          <p:cNvPr id="3" name="Text Placeholder 2">
            <a:extLst>
              <a:ext uri="{FF2B5EF4-FFF2-40B4-BE49-F238E27FC236}">
                <a16:creationId xmlns:a16="http://schemas.microsoft.com/office/drawing/2014/main" id="{C9187C7B-98BC-455C-A54F-2D0BECF427DD}"/>
              </a:ext>
            </a:extLst>
          </p:cNvPr>
          <p:cNvSpPr>
            <a:spLocks noGrp="1"/>
          </p:cNvSpPr>
          <p:nvPr>
            <p:ph sz="half" idx="1"/>
          </p:nvPr>
        </p:nvSpPr>
        <p:spPr/>
        <p:txBody>
          <a:bodyPr/>
          <a:lstStyle/>
          <a:p>
            <a:r>
              <a:rPr lang="zh-CN" altLang="en-US" dirty="0"/>
              <a:t>计算图跨节点同步数据（权重</a:t>
            </a:r>
            <a:r>
              <a:rPr lang="en-US" altLang="zh-CN" dirty="0"/>
              <a:t>weights</a:t>
            </a:r>
            <a:r>
              <a:rPr lang="zh-CN" altLang="en-US" dirty="0"/>
              <a:t>）信息</a:t>
            </a:r>
            <a:endParaRPr lang="en-US" dirty="0"/>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45D4C7B6-7F38-4084-8F2F-2BE0F2C0D971}"/>
                  </a:ext>
                </a:extLst>
              </p:cNvPr>
              <p:cNvSpPr txBox="1"/>
              <p:nvPr/>
            </p:nvSpPr>
            <p:spPr>
              <a:xfrm>
                <a:off x="2062846" y="3981888"/>
                <a:ext cx="21320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𝑿</m:t>
                      </m:r>
                    </m:oMath>
                  </m:oMathPara>
                </a14:m>
                <a:endParaRPr lang="en-US" b="1"/>
              </a:p>
            </p:txBody>
          </p:sp>
        </mc:Choice>
        <mc:Fallback xmlns="">
          <p:sp>
            <p:nvSpPr>
              <p:cNvPr id="34" name="TextBox 33">
                <a:extLst>
                  <a:ext uri="{FF2B5EF4-FFF2-40B4-BE49-F238E27FC236}">
                    <a16:creationId xmlns:a16="http://schemas.microsoft.com/office/drawing/2014/main" id="{45D4C7B6-7F38-4084-8F2F-2BE0F2C0D971}"/>
                  </a:ext>
                </a:extLst>
              </p:cNvPr>
              <p:cNvSpPr txBox="1">
                <a:spLocks noRot="1" noChangeAspect="1" noMove="1" noResize="1" noEditPoints="1" noAdjustHandles="1" noChangeArrowheads="1" noChangeShapeType="1" noTextEdit="1"/>
              </p:cNvSpPr>
              <p:nvPr/>
            </p:nvSpPr>
            <p:spPr>
              <a:xfrm>
                <a:off x="2062846" y="3981888"/>
                <a:ext cx="213200" cy="276999"/>
              </a:xfrm>
              <a:prstGeom prst="rect">
                <a:avLst/>
              </a:prstGeom>
              <a:blipFill>
                <a:blip r:embed="rId3"/>
                <a:stretch>
                  <a:fillRect l="-16667" r="-22222" b="-454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F03FDDFA-2BE3-4FF6-B772-A61CBF960A42}"/>
                  </a:ext>
                </a:extLst>
              </p:cNvPr>
              <p:cNvSpPr txBox="1"/>
              <p:nvPr/>
            </p:nvSpPr>
            <p:spPr>
              <a:xfrm>
                <a:off x="1524379" y="3981888"/>
                <a:ext cx="39106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𝑾</m:t>
                          </m:r>
                        </m:e>
                        <m:sub>
                          <m:r>
                            <a:rPr lang="en-US" b="1" i="1" smtClean="0">
                              <a:latin typeface="Cambria Math" panose="02040503050406030204" pitchFamily="18" charset="0"/>
                            </a:rPr>
                            <m:t>𝟏</m:t>
                          </m:r>
                        </m:sub>
                      </m:sSub>
                    </m:oMath>
                  </m:oMathPara>
                </a14:m>
                <a:endParaRPr lang="en-US" b="1"/>
              </a:p>
            </p:txBody>
          </p:sp>
        </mc:Choice>
        <mc:Fallback xmlns="">
          <p:sp>
            <p:nvSpPr>
              <p:cNvPr id="35" name="TextBox 34">
                <a:extLst>
                  <a:ext uri="{FF2B5EF4-FFF2-40B4-BE49-F238E27FC236}">
                    <a16:creationId xmlns:a16="http://schemas.microsoft.com/office/drawing/2014/main" id="{F03FDDFA-2BE3-4FF6-B772-A61CBF960A42}"/>
                  </a:ext>
                </a:extLst>
              </p:cNvPr>
              <p:cNvSpPr txBox="1">
                <a:spLocks noRot="1" noChangeAspect="1" noMove="1" noResize="1" noEditPoints="1" noAdjustHandles="1" noChangeArrowheads="1" noChangeShapeType="1" noTextEdit="1"/>
              </p:cNvSpPr>
              <p:nvPr/>
            </p:nvSpPr>
            <p:spPr>
              <a:xfrm>
                <a:off x="1524379" y="3981888"/>
                <a:ext cx="391068" cy="276999"/>
              </a:xfrm>
              <a:prstGeom prst="rect">
                <a:avLst/>
              </a:prstGeom>
              <a:blipFill>
                <a:blip r:embed="rId4"/>
                <a:stretch>
                  <a:fillRect l="-12903" r="-3226" b="-13636"/>
                </a:stretch>
              </a:blipFill>
            </p:spPr>
            <p:txBody>
              <a:bodyPr/>
              <a:lstStyle/>
              <a:p>
                <a:r>
                  <a:rPr lang="zh-CN" altLang="en-US">
                    <a:noFill/>
                  </a:rPr>
                  <a:t> </a:t>
                </a:r>
              </a:p>
            </p:txBody>
          </p:sp>
        </mc:Fallback>
      </mc:AlternateContent>
      <p:cxnSp>
        <p:nvCxnSpPr>
          <p:cNvPr id="36" name="Straight Connector 35">
            <a:extLst>
              <a:ext uri="{FF2B5EF4-FFF2-40B4-BE49-F238E27FC236}">
                <a16:creationId xmlns:a16="http://schemas.microsoft.com/office/drawing/2014/main" id="{EEBD95BC-861C-4362-BA64-27B86E3E0066}"/>
              </a:ext>
            </a:extLst>
          </p:cNvPr>
          <p:cNvCxnSpPr>
            <a:stCxn id="35" idx="0"/>
            <a:endCxn id="51" idx="3"/>
          </p:cNvCxnSpPr>
          <p:nvPr/>
        </p:nvCxnSpPr>
        <p:spPr>
          <a:xfrm flipV="1">
            <a:off x="1719913" y="3870269"/>
            <a:ext cx="101910" cy="111618"/>
          </a:xfrm>
          <a:prstGeom prst="line">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22E8504-41E0-4B80-948C-9E0B3D7A3E77}"/>
              </a:ext>
            </a:extLst>
          </p:cNvPr>
          <p:cNvCxnSpPr>
            <a:stCxn id="34" idx="0"/>
            <a:endCxn id="51" idx="5"/>
          </p:cNvCxnSpPr>
          <p:nvPr/>
        </p:nvCxnSpPr>
        <p:spPr>
          <a:xfrm flipH="1" flipV="1">
            <a:off x="2055600" y="3870269"/>
            <a:ext cx="113846" cy="111618"/>
          </a:xfrm>
          <a:prstGeom prst="line">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8726EE5-2BB4-4706-8B56-CB4B51B7FF27}"/>
              </a:ext>
            </a:extLst>
          </p:cNvPr>
          <p:cNvCxnSpPr>
            <a:stCxn id="51" idx="1"/>
            <a:endCxn id="52" idx="4"/>
          </p:cNvCxnSpPr>
          <p:nvPr/>
        </p:nvCxnSpPr>
        <p:spPr>
          <a:xfrm flipH="1" flipV="1">
            <a:off x="1644187" y="3426613"/>
            <a:ext cx="177636" cy="219881"/>
          </a:xfrm>
          <a:prstGeom prst="line">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9" name="Group 38">
            <a:extLst>
              <a:ext uri="{FF2B5EF4-FFF2-40B4-BE49-F238E27FC236}">
                <a16:creationId xmlns:a16="http://schemas.microsoft.com/office/drawing/2014/main" id="{7A5C20C6-8EC2-4F11-BEC3-EDA765A6A07A}"/>
              </a:ext>
            </a:extLst>
          </p:cNvPr>
          <p:cNvGrpSpPr/>
          <p:nvPr/>
        </p:nvGrpSpPr>
        <p:grpSpPr>
          <a:xfrm>
            <a:off x="3861980" y="3021379"/>
            <a:ext cx="476733" cy="461665"/>
            <a:chOff x="2261112" y="2377058"/>
            <a:chExt cx="476733" cy="461665"/>
          </a:xfrm>
        </p:grpSpPr>
        <p:sp>
          <p:nvSpPr>
            <p:cNvPr id="40" name="TextBox 39">
              <a:extLst>
                <a:ext uri="{FF2B5EF4-FFF2-40B4-BE49-F238E27FC236}">
                  <a16:creationId xmlns:a16="http://schemas.microsoft.com/office/drawing/2014/main" id="{026B791D-B98F-4A26-8864-227C58B1091E}"/>
                </a:ext>
              </a:extLst>
            </p:cNvPr>
            <p:cNvSpPr txBox="1"/>
            <p:nvPr/>
          </p:nvSpPr>
          <p:spPr>
            <a:xfrm>
              <a:off x="2261112" y="2377058"/>
              <a:ext cx="476733" cy="461665"/>
            </a:xfrm>
            <a:prstGeom prst="rect">
              <a:avLst/>
            </a:prstGeom>
            <a:noFill/>
          </p:spPr>
          <p:txBody>
            <a:bodyPr wrap="square" rtlCol="0">
              <a:spAutoFit/>
            </a:bodyPr>
            <a:lstStyle/>
            <a:p>
              <a:pPr algn="ctr"/>
              <a:r>
                <a:rPr lang="en-US" sz="2400"/>
                <a:t>*</a:t>
              </a:r>
            </a:p>
          </p:txBody>
        </p:sp>
        <p:sp>
          <p:nvSpPr>
            <p:cNvPr id="41" name="Oval 40">
              <a:extLst>
                <a:ext uri="{FF2B5EF4-FFF2-40B4-BE49-F238E27FC236}">
                  <a16:creationId xmlns:a16="http://schemas.microsoft.com/office/drawing/2014/main" id="{47A33827-ECB5-4BE1-962D-604CD00FBDD4}"/>
                </a:ext>
              </a:extLst>
            </p:cNvPr>
            <p:cNvSpPr/>
            <p:nvPr/>
          </p:nvSpPr>
          <p:spPr>
            <a:xfrm>
              <a:off x="2329809" y="2395297"/>
              <a:ext cx="330611" cy="316466"/>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42" name="Straight Connector 41">
            <a:extLst>
              <a:ext uri="{FF2B5EF4-FFF2-40B4-BE49-F238E27FC236}">
                <a16:creationId xmlns:a16="http://schemas.microsoft.com/office/drawing/2014/main" id="{A043398B-6BA0-4EA9-A3AE-5FB5F16B5ACC}"/>
              </a:ext>
            </a:extLst>
          </p:cNvPr>
          <p:cNvCxnSpPr>
            <a:endCxn id="52" idx="0"/>
          </p:cNvCxnSpPr>
          <p:nvPr/>
        </p:nvCxnSpPr>
        <p:spPr>
          <a:xfrm flipH="1">
            <a:off x="1644187" y="2862732"/>
            <a:ext cx="223526" cy="247415"/>
          </a:xfrm>
          <a:prstGeom prst="line">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8EE563CB-284C-4FB2-95DB-ECC93360BA13}"/>
              </a:ext>
            </a:extLst>
          </p:cNvPr>
          <p:cNvCxnSpPr>
            <a:stCxn id="44" idx="0"/>
            <a:endCxn id="41" idx="5"/>
          </p:cNvCxnSpPr>
          <p:nvPr/>
        </p:nvCxnSpPr>
        <p:spPr>
          <a:xfrm flipH="1" flipV="1">
            <a:off x="4212870" y="3309738"/>
            <a:ext cx="203866" cy="274028"/>
          </a:xfrm>
          <a:prstGeom prst="line">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326CFA3A-8428-4A7E-A1A1-3B918549F742}"/>
                  </a:ext>
                </a:extLst>
              </p:cNvPr>
              <p:cNvSpPr txBox="1"/>
              <p:nvPr/>
            </p:nvSpPr>
            <p:spPr>
              <a:xfrm>
                <a:off x="4221202" y="3583767"/>
                <a:ext cx="39106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𝑾</m:t>
                          </m:r>
                        </m:e>
                        <m:sub>
                          <m:r>
                            <a:rPr lang="en-US" b="1" i="1" smtClean="0">
                              <a:latin typeface="Cambria Math" panose="02040503050406030204" pitchFamily="18" charset="0"/>
                            </a:rPr>
                            <m:t>𝟐</m:t>
                          </m:r>
                        </m:sub>
                      </m:sSub>
                    </m:oMath>
                  </m:oMathPara>
                </a14:m>
                <a:endParaRPr lang="en-US" b="1"/>
              </a:p>
            </p:txBody>
          </p:sp>
        </mc:Choice>
        <mc:Fallback xmlns="">
          <p:sp>
            <p:nvSpPr>
              <p:cNvPr id="44" name="TextBox 43">
                <a:extLst>
                  <a:ext uri="{FF2B5EF4-FFF2-40B4-BE49-F238E27FC236}">
                    <a16:creationId xmlns:a16="http://schemas.microsoft.com/office/drawing/2014/main" id="{326CFA3A-8428-4A7E-A1A1-3B918549F742}"/>
                  </a:ext>
                </a:extLst>
              </p:cNvPr>
              <p:cNvSpPr txBox="1">
                <a:spLocks noRot="1" noChangeAspect="1" noMove="1" noResize="1" noEditPoints="1" noAdjustHandles="1" noChangeArrowheads="1" noChangeShapeType="1" noTextEdit="1"/>
              </p:cNvSpPr>
              <p:nvPr/>
            </p:nvSpPr>
            <p:spPr>
              <a:xfrm>
                <a:off x="4221202" y="3583767"/>
                <a:ext cx="391068" cy="276999"/>
              </a:xfrm>
              <a:prstGeom prst="rect">
                <a:avLst/>
              </a:prstGeom>
              <a:blipFill>
                <a:blip r:embed="rId5"/>
                <a:stretch>
                  <a:fillRect l="-9375" r="-3125" b="-1304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8553A234-1D63-464A-94FD-80003EF0E46D}"/>
                  </a:ext>
                </a:extLst>
              </p:cNvPr>
              <p:cNvSpPr txBox="1"/>
              <p:nvPr/>
            </p:nvSpPr>
            <p:spPr>
              <a:xfrm>
                <a:off x="1446951" y="2876889"/>
                <a:ext cx="23403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𝑯</m:t>
                      </m:r>
                    </m:oMath>
                  </m:oMathPara>
                </a14:m>
                <a:endParaRPr lang="en-US" b="1"/>
              </a:p>
            </p:txBody>
          </p:sp>
        </mc:Choice>
        <mc:Fallback xmlns="">
          <p:sp>
            <p:nvSpPr>
              <p:cNvPr id="45" name="TextBox 44">
                <a:extLst>
                  <a:ext uri="{FF2B5EF4-FFF2-40B4-BE49-F238E27FC236}">
                    <a16:creationId xmlns:a16="http://schemas.microsoft.com/office/drawing/2014/main" id="{8553A234-1D63-464A-94FD-80003EF0E46D}"/>
                  </a:ext>
                </a:extLst>
              </p:cNvPr>
              <p:cNvSpPr txBox="1">
                <a:spLocks noRot="1" noChangeAspect="1" noMove="1" noResize="1" noEditPoints="1" noAdjustHandles="1" noChangeArrowheads="1" noChangeShapeType="1" noTextEdit="1"/>
              </p:cNvSpPr>
              <p:nvPr/>
            </p:nvSpPr>
            <p:spPr>
              <a:xfrm>
                <a:off x="1446951" y="2876889"/>
                <a:ext cx="234038" cy="276999"/>
              </a:xfrm>
              <a:prstGeom prst="rect">
                <a:avLst/>
              </a:prstGeom>
              <a:blipFill>
                <a:blip r:embed="rId6"/>
                <a:stretch>
                  <a:fillRect l="-21053" r="-21053" b="-454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3143F0BC-A180-47F4-A46D-FC27F9699057}"/>
                  </a:ext>
                </a:extLst>
              </p:cNvPr>
              <p:cNvSpPr txBox="1"/>
              <p:nvPr/>
            </p:nvSpPr>
            <p:spPr>
              <a:xfrm>
                <a:off x="3886809" y="2791097"/>
                <a:ext cx="19877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𝒀</m:t>
                      </m:r>
                    </m:oMath>
                  </m:oMathPara>
                </a14:m>
                <a:endParaRPr lang="en-US" b="1"/>
              </a:p>
            </p:txBody>
          </p:sp>
        </mc:Choice>
        <mc:Fallback xmlns="">
          <p:sp>
            <p:nvSpPr>
              <p:cNvPr id="46" name="TextBox 45">
                <a:extLst>
                  <a:ext uri="{FF2B5EF4-FFF2-40B4-BE49-F238E27FC236}">
                    <a16:creationId xmlns:a16="http://schemas.microsoft.com/office/drawing/2014/main" id="{3143F0BC-A180-47F4-A46D-FC27F9699057}"/>
                  </a:ext>
                </a:extLst>
              </p:cNvPr>
              <p:cNvSpPr txBox="1">
                <a:spLocks noRot="1" noChangeAspect="1" noMove="1" noResize="1" noEditPoints="1" noAdjustHandles="1" noChangeArrowheads="1" noChangeShapeType="1" noTextEdit="1"/>
              </p:cNvSpPr>
              <p:nvPr/>
            </p:nvSpPr>
            <p:spPr>
              <a:xfrm>
                <a:off x="3886809" y="2791097"/>
                <a:ext cx="198772" cy="276999"/>
              </a:xfrm>
              <a:prstGeom prst="rect">
                <a:avLst/>
              </a:prstGeom>
              <a:blipFill>
                <a:blip r:embed="rId7"/>
                <a:stretch>
                  <a:fillRect l="-23529" r="-17647"/>
                </a:stretch>
              </a:blipFill>
            </p:spPr>
            <p:txBody>
              <a:bodyPr/>
              <a:lstStyle/>
              <a:p>
                <a:r>
                  <a:rPr lang="zh-CN" altLang="en-US">
                    <a:noFill/>
                  </a:rPr>
                  <a:t> </a:t>
                </a:r>
              </a:p>
            </p:txBody>
          </p:sp>
        </mc:Fallback>
      </mc:AlternateContent>
      <p:cxnSp>
        <p:nvCxnSpPr>
          <p:cNvPr id="47" name="Straight Connector 46">
            <a:extLst>
              <a:ext uri="{FF2B5EF4-FFF2-40B4-BE49-F238E27FC236}">
                <a16:creationId xmlns:a16="http://schemas.microsoft.com/office/drawing/2014/main" id="{A1F44188-CD92-4A98-AD06-C25201CEB6AD}"/>
              </a:ext>
            </a:extLst>
          </p:cNvPr>
          <p:cNvCxnSpPr>
            <a:endCxn id="41" idx="0"/>
          </p:cNvCxnSpPr>
          <p:nvPr/>
        </p:nvCxnSpPr>
        <p:spPr>
          <a:xfrm flipH="1">
            <a:off x="4095983" y="2735363"/>
            <a:ext cx="4363" cy="304254"/>
          </a:xfrm>
          <a:prstGeom prst="line">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grpSp>
        <p:nvGrpSpPr>
          <p:cNvPr id="49" name="Group 48">
            <a:extLst>
              <a:ext uri="{FF2B5EF4-FFF2-40B4-BE49-F238E27FC236}">
                <a16:creationId xmlns:a16="http://schemas.microsoft.com/office/drawing/2014/main" id="{39284D24-2172-4915-8540-DABA87CD25D0}"/>
              </a:ext>
            </a:extLst>
          </p:cNvPr>
          <p:cNvGrpSpPr/>
          <p:nvPr/>
        </p:nvGrpSpPr>
        <p:grpSpPr>
          <a:xfrm>
            <a:off x="1704710" y="3581910"/>
            <a:ext cx="476733" cy="461665"/>
            <a:chOff x="2261112" y="2377058"/>
            <a:chExt cx="476733" cy="461665"/>
          </a:xfrm>
        </p:grpSpPr>
        <p:sp>
          <p:nvSpPr>
            <p:cNvPr id="50" name="TextBox 49">
              <a:extLst>
                <a:ext uri="{FF2B5EF4-FFF2-40B4-BE49-F238E27FC236}">
                  <a16:creationId xmlns:a16="http://schemas.microsoft.com/office/drawing/2014/main" id="{88A0AA4C-2F57-4F8D-9440-E32102B2516D}"/>
                </a:ext>
              </a:extLst>
            </p:cNvPr>
            <p:cNvSpPr txBox="1"/>
            <p:nvPr/>
          </p:nvSpPr>
          <p:spPr>
            <a:xfrm>
              <a:off x="2261112" y="2377058"/>
              <a:ext cx="476733" cy="461665"/>
            </a:xfrm>
            <a:prstGeom prst="rect">
              <a:avLst/>
            </a:prstGeom>
            <a:noFill/>
          </p:spPr>
          <p:txBody>
            <a:bodyPr wrap="square" rtlCol="0">
              <a:spAutoFit/>
            </a:bodyPr>
            <a:lstStyle/>
            <a:p>
              <a:pPr algn="ctr"/>
              <a:r>
                <a:rPr lang="en-US" sz="2400"/>
                <a:t>*</a:t>
              </a:r>
            </a:p>
          </p:txBody>
        </p:sp>
        <p:sp>
          <p:nvSpPr>
            <p:cNvPr id="51" name="Oval 50">
              <a:extLst>
                <a:ext uri="{FF2B5EF4-FFF2-40B4-BE49-F238E27FC236}">
                  <a16:creationId xmlns:a16="http://schemas.microsoft.com/office/drawing/2014/main" id="{D20DB5EA-626B-4E43-8C96-7255C87F9479}"/>
                </a:ext>
              </a:extLst>
            </p:cNvPr>
            <p:cNvSpPr/>
            <p:nvPr/>
          </p:nvSpPr>
          <p:spPr>
            <a:xfrm>
              <a:off x="2329809" y="2395297"/>
              <a:ext cx="330611" cy="316466"/>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2" name="Oval 51">
            <a:extLst>
              <a:ext uri="{FF2B5EF4-FFF2-40B4-BE49-F238E27FC236}">
                <a16:creationId xmlns:a16="http://schemas.microsoft.com/office/drawing/2014/main" id="{2E50019F-065F-4B7B-A190-3C6780A6148B}"/>
              </a:ext>
            </a:extLst>
          </p:cNvPr>
          <p:cNvSpPr/>
          <p:nvPr/>
        </p:nvSpPr>
        <p:spPr>
          <a:xfrm>
            <a:off x="1478882" y="3110146"/>
            <a:ext cx="330611" cy="316466"/>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4BA5B963-4D0F-4C08-807B-898FD304959B}"/>
                  </a:ext>
                </a:extLst>
              </p:cNvPr>
              <p:cNvSpPr txBox="1"/>
              <p:nvPr/>
            </p:nvSpPr>
            <p:spPr>
              <a:xfrm>
                <a:off x="1559834" y="3126944"/>
                <a:ext cx="19877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ea typeface="Cambria Math" panose="02040503050406030204" pitchFamily="18" charset="0"/>
                        </a:rPr>
                        <m:t>𝝈</m:t>
                      </m:r>
                    </m:oMath>
                  </m:oMathPara>
                </a14:m>
                <a:endParaRPr lang="en-US" b="1"/>
              </a:p>
            </p:txBody>
          </p:sp>
        </mc:Choice>
        <mc:Fallback xmlns="">
          <p:sp>
            <p:nvSpPr>
              <p:cNvPr id="53" name="TextBox 52">
                <a:extLst>
                  <a:ext uri="{FF2B5EF4-FFF2-40B4-BE49-F238E27FC236}">
                    <a16:creationId xmlns:a16="http://schemas.microsoft.com/office/drawing/2014/main" id="{4BA5B963-4D0F-4C08-807B-898FD304959B}"/>
                  </a:ext>
                </a:extLst>
              </p:cNvPr>
              <p:cNvSpPr txBox="1">
                <a:spLocks noRot="1" noChangeAspect="1" noMove="1" noResize="1" noEditPoints="1" noAdjustHandles="1" noChangeArrowheads="1" noChangeShapeType="1" noTextEdit="1"/>
              </p:cNvSpPr>
              <p:nvPr/>
            </p:nvSpPr>
            <p:spPr>
              <a:xfrm>
                <a:off x="1559834" y="3126944"/>
                <a:ext cx="198772" cy="276999"/>
              </a:xfrm>
              <a:prstGeom prst="rect">
                <a:avLst/>
              </a:prstGeom>
              <a:blipFill>
                <a:blip r:embed="rId8"/>
                <a:stretch>
                  <a:fillRect l="-12500" r="-18750"/>
                </a:stretch>
              </a:blipFill>
            </p:spPr>
            <p:txBody>
              <a:bodyPr/>
              <a:lstStyle/>
              <a:p>
                <a:r>
                  <a:rPr lang="zh-CN" altLang="en-US">
                    <a:noFill/>
                  </a:rPr>
                  <a:t> </a:t>
                </a:r>
              </a:p>
            </p:txBody>
          </p:sp>
        </mc:Fallback>
      </mc:AlternateContent>
      <p:grpSp>
        <p:nvGrpSpPr>
          <p:cNvPr id="56" name="Group 55">
            <a:extLst>
              <a:ext uri="{FF2B5EF4-FFF2-40B4-BE49-F238E27FC236}">
                <a16:creationId xmlns:a16="http://schemas.microsoft.com/office/drawing/2014/main" id="{E3AACA03-BD7F-46C7-BB7E-96290E446CC2}"/>
              </a:ext>
            </a:extLst>
          </p:cNvPr>
          <p:cNvGrpSpPr/>
          <p:nvPr/>
        </p:nvGrpSpPr>
        <p:grpSpPr>
          <a:xfrm>
            <a:off x="1773007" y="2581568"/>
            <a:ext cx="634581" cy="338554"/>
            <a:chOff x="7244369" y="3385977"/>
            <a:chExt cx="634581" cy="338554"/>
          </a:xfrm>
        </p:grpSpPr>
        <p:sp>
          <p:nvSpPr>
            <p:cNvPr id="57" name="Oval 56">
              <a:extLst>
                <a:ext uri="{FF2B5EF4-FFF2-40B4-BE49-F238E27FC236}">
                  <a16:creationId xmlns:a16="http://schemas.microsoft.com/office/drawing/2014/main" id="{F82230EA-4CAC-4337-9338-7458E70A4DBE}"/>
                </a:ext>
              </a:extLst>
            </p:cNvPr>
            <p:cNvSpPr/>
            <p:nvPr/>
          </p:nvSpPr>
          <p:spPr>
            <a:xfrm>
              <a:off x="7253822" y="3397019"/>
              <a:ext cx="582142" cy="316466"/>
            </a:xfrm>
            <a:prstGeom prst="roundRect">
              <a:avLst/>
            </a:prstGeom>
            <a:solidFill>
              <a:schemeClr val="tx2">
                <a:lumMod val="20000"/>
                <a:lumOff val="80000"/>
              </a:schemeClr>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a:extLst>
                <a:ext uri="{FF2B5EF4-FFF2-40B4-BE49-F238E27FC236}">
                  <a16:creationId xmlns:a16="http://schemas.microsoft.com/office/drawing/2014/main" id="{1E8EEEF5-1752-43B9-A18F-2B7683F971DC}"/>
                </a:ext>
              </a:extLst>
            </p:cNvPr>
            <p:cNvSpPr txBox="1"/>
            <p:nvPr/>
          </p:nvSpPr>
          <p:spPr>
            <a:xfrm>
              <a:off x="7244369" y="3385977"/>
              <a:ext cx="634581" cy="338554"/>
            </a:xfrm>
            <a:prstGeom prst="rect">
              <a:avLst/>
            </a:prstGeom>
            <a:noFill/>
          </p:spPr>
          <p:txBody>
            <a:bodyPr wrap="square" rtlCol="0">
              <a:spAutoFit/>
            </a:bodyPr>
            <a:lstStyle/>
            <a:p>
              <a:r>
                <a:rPr lang="en-US" sz="1600" dirty="0"/>
                <a:t>ops</a:t>
              </a:r>
            </a:p>
          </p:txBody>
        </p:sp>
      </p:grpSp>
      <p:grpSp>
        <p:nvGrpSpPr>
          <p:cNvPr id="59" name="Group 58">
            <a:extLst>
              <a:ext uri="{FF2B5EF4-FFF2-40B4-BE49-F238E27FC236}">
                <a16:creationId xmlns:a16="http://schemas.microsoft.com/office/drawing/2014/main" id="{534A86E9-B43B-479F-90B0-B4F03CD09156}"/>
              </a:ext>
            </a:extLst>
          </p:cNvPr>
          <p:cNvGrpSpPr/>
          <p:nvPr/>
        </p:nvGrpSpPr>
        <p:grpSpPr>
          <a:xfrm>
            <a:off x="3379557" y="3525828"/>
            <a:ext cx="733573" cy="338554"/>
            <a:chOff x="8774486" y="4387239"/>
            <a:chExt cx="733573" cy="338554"/>
          </a:xfrm>
        </p:grpSpPr>
        <p:sp>
          <p:nvSpPr>
            <p:cNvPr id="60" name="Oval 59">
              <a:extLst>
                <a:ext uri="{FF2B5EF4-FFF2-40B4-BE49-F238E27FC236}">
                  <a16:creationId xmlns:a16="http://schemas.microsoft.com/office/drawing/2014/main" id="{5CEB303D-84B9-4E1B-968F-83F8A5F10C93}"/>
                </a:ext>
              </a:extLst>
            </p:cNvPr>
            <p:cNvSpPr/>
            <p:nvPr/>
          </p:nvSpPr>
          <p:spPr>
            <a:xfrm>
              <a:off x="8842713" y="4403292"/>
              <a:ext cx="582142" cy="316466"/>
            </a:xfrm>
            <a:prstGeom prst="roundRect">
              <a:avLst/>
            </a:prstGeom>
            <a:solidFill>
              <a:schemeClr val="tx2">
                <a:lumMod val="20000"/>
                <a:lumOff val="80000"/>
              </a:schemeClr>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TextBox 60">
              <a:extLst>
                <a:ext uri="{FF2B5EF4-FFF2-40B4-BE49-F238E27FC236}">
                  <a16:creationId xmlns:a16="http://schemas.microsoft.com/office/drawing/2014/main" id="{10B94DB2-6663-4F14-B0E0-E7CC71A80C30}"/>
                </a:ext>
              </a:extLst>
            </p:cNvPr>
            <p:cNvSpPr txBox="1"/>
            <p:nvPr/>
          </p:nvSpPr>
          <p:spPr>
            <a:xfrm>
              <a:off x="8774486" y="4387239"/>
              <a:ext cx="733573" cy="338554"/>
            </a:xfrm>
            <a:prstGeom prst="rect">
              <a:avLst/>
            </a:prstGeom>
            <a:noFill/>
          </p:spPr>
          <p:txBody>
            <a:bodyPr wrap="square" rtlCol="0">
              <a:spAutoFit/>
            </a:bodyPr>
            <a:lstStyle/>
            <a:p>
              <a:pPr algn="ctr"/>
              <a:r>
                <a:rPr lang="en-US" altLang="zh-CN" sz="1600" dirty="0"/>
                <a:t>ops</a:t>
              </a:r>
              <a:endParaRPr lang="en-US" sz="1600" dirty="0"/>
            </a:p>
          </p:txBody>
        </p:sp>
      </p:grpSp>
      <p:cxnSp>
        <p:nvCxnSpPr>
          <p:cNvPr id="62" name="Straight Connector 61">
            <a:extLst>
              <a:ext uri="{FF2B5EF4-FFF2-40B4-BE49-F238E27FC236}">
                <a16:creationId xmlns:a16="http://schemas.microsoft.com/office/drawing/2014/main" id="{935533FC-C901-484C-BF18-F40D3237EF67}"/>
              </a:ext>
            </a:extLst>
          </p:cNvPr>
          <p:cNvCxnSpPr>
            <a:endCxn id="41" idx="3"/>
          </p:cNvCxnSpPr>
          <p:nvPr/>
        </p:nvCxnSpPr>
        <p:spPr>
          <a:xfrm flipV="1">
            <a:off x="3738855" y="3309739"/>
            <a:ext cx="240239" cy="232143"/>
          </a:xfrm>
          <a:prstGeom prst="line">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7" name="Rectangle: Rounded Corners 66">
            <a:extLst>
              <a:ext uri="{FF2B5EF4-FFF2-40B4-BE49-F238E27FC236}">
                <a16:creationId xmlns:a16="http://schemas.microsoft.com/office/drawing/2014/main" id="{9BAD5479-1BCD-405B-9D13-D0D8CACBF71D}"/>
              </a:ext>
            </a:extLst>
          </p:cNvPr>
          <p:cNvSpPr/>
          <p:nvPr/>
        </p:nvSpPr>
        <p:spPr>
          <a:xfrm>
            <a:off x="1314248" y="2422706"/>
            <a:ext cx="1232713" cy="1946560"/>
          </a:xfrm>
          <a:prstGeom prst="roundRect">
            <a:avLst/>
          </a:prstGeom>
          <a:noFill/>
          <a:ln w="25400">
            <a:solidFill>
              <a:schemeClr val="tx1"/>
            </a:solidFill>
            <a:prstDash val="sysDash"/>
            <a:extLst>
              <a:ext uri="{C807C97D-BFC1-408E-A445-0C87EB9F89A2}">
                <ask:lineSketchStyleProps xmlns:ask="http://schemas.microsoft.com/office/drawing/2018/sketchyshapes" sd="4057322111">
                  <a:custGeom>
                    <a:avLst/>
                    <a:gdLst>
                      <a:gd name="connsiteX0" fmla="*/ 0 w 1232713"/>
                      <a:gd name="connsiteY0" fmla="*/ 205456 h 1946560"/>
                      <a:gd name="connsiteX1" fmla="*/ 205456 w 1232713"/>
                      <a:gd name="connsiteY1" fmla="*/ 0 h 1946560"/>
                      <a:gd name="connsiteX2" fmla="*/ 632793 w 1232713"/>
                      <a:gd name="connsiteY2" fmla="*/ 0 h 1946560"/>
                      <a:gd name="connsiteX3" fmla="*/ 1027257 w 1232713"/>
                      <a:gd name="connsiteY3" fmla="*/ 0 h 1946560"/>
                      <a:gd name="connsiteX4" fmla="*/ 1232713 w 1232713"/>
                      <a:gd name="connsiteY4" fmla="*/ 205456 h 1946560"/>
                      <a:gd name="connsiteX5" fmla="*/ 1232713 w 1232713"/>
                      <a:gd name="connsiteY5" fmla="*/ 701982 h 1946560"/>
                      <a:gd name="connsiteX6" fmla="*/ 1232713 w 1232713"/>
                      <a:gd name="connsiteY6" fmla="*/ 1244578 h 1946560"/>
                      <a:gd name="connsiteX7" fmla="*/ 1232713 w 1232713"/>
                      <a:gd name="connsiteY7" fmla="*/ 1741104 h 1946560"/>
                      <a:gd name="connsiteX8" fmla="*/ 1027257 w 1232713"/>
                      <a:gd name="connsiteY8" fmla="*/ 1946560 h 1946560"/>
                      <a:gd name="connsiteX9" fmla="*/ 632793 w 1232713"/>
                      <a:gd name="connsiteY9" fmla="*/ 1946560 h 1946560"/>
                      <a:gd name="connsiteX10" fmla="*/ 205456 w 1232713"/>
                      <a:gd name="connsiteY10" fmla="*/ 1946560 h 1946560"/>
                      <a:gd name="connsiteX11" fmla="*/ 0 w 1232713"/>
                      <a:gd name="connsiteY11" fmla="*/ 1741104 h 1946560"/>
                      <a:gd name="connsiteX12" fmla="*/ 0 w 1232713"/>
                      <a:gd name="connsiteY12" fmla="*/ 1198508 h 1946560"/>
                      <a:gd name="connsiteX13" fmla="*/ 0 w 1232713"/>
                      <a:gd name="connsiteY13" fmla="*/ 732695 h 1946560"/>
                      <a:gd name="connsiteX14" fmla="*/ 0 w 1232713"/>
                      <a:gd name="connsiteY14" fmla="*/ 205456 h 1946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32713" h="1946560" extrusionOk="0">
                        <a:moveTo>
                          <a:pt x="0" y="205456"/>
                        </a:moveTo>
                        <a:cubicBezTo>
                          <a:pt x="16141" y="113090"/>
                          <a:pt x="85250" y="-10656"/>
                          <a:pt x="205456" y="0"/>
                        </a:cubicBezTo>
                        <a:cubicBezTo>
                          <a:pt x="353320" y="20382"/>
                          <a:pt x="505295" y="2364"/>
                          <a:pt x="632793" y="0"/>
                        </a:cubicBezTo>
                        <a:cubicBezTo>
                          <a:pt x="760291" y="-2364"/>
                          <a:pt x="886912" y="11095"/>
                          <a:pt x="1027257" y="0"/>
                        </a:cubicBezTo>
                        <a:cubicBezTo>
                          <a:pt x="1135711" y="1655"/>
                          <a:pt x="1234355" y="104321"/>
                          <a:pt x="1232713" y="205456"/>
                        </a:cubicBezTo>
                        <a:cubicBezTo>
                          <a:pt x="1213512" y="332216"/>
                          <a:pt x="1239062" y="508321"/>
                          <a:pt x="1232713" y="701982"/>
                        </a:cubicBezTo>
                        <a:cubicBezTo>
                          <a:pt x="1226364" y="895643"/>
                          <a:pt x="1242055" y="1038479"/>
                          <a:pt x="1232713" y="1244578"/>
                        </a:cubicBezTo>
                        <a:cubicBezTo>
                          <a:pt x="1223371" y="1450677"/>
                          <a:pt x="1223502" y="1509289"/>
                          <a:pt x="1232713" y="1741104"/>
                        </a:cubicBezTo>
                        <a:cubicBezTo>
                          <a:pt x="1214354" y="1839110"/>
                          <a:pt x="1140526" y="1943271"/>
                          <a:pt x="1027257" y="1946560"/>
                        </a:cubicBezTo>
                        <a:cubicBezTo>
                          <a:pt x="929887" y="1943512"/>
                          <a:pt x="746542" y="1952348"/>
                          <a:pt x="632793" y="1946560"/>
                        </a:cubicBezTo>
                        <a:cubicBezTo>
                          <a:pt x="519044" y="1940772"/>
                          <a:pt x="309133" y="1953662"/>
                          <a:pt x="205456" y="1946560"/>
                        </a:cubicBezTo>
                        <a:cubicBezTo>
                          <a:pt x="72250" y="1947936"/>
                          <a:pt x="-6598" y="1855664"/>
                          <a:pt x="0" y="1741104"/>
                        </a:cubicBezTo>
                        <a:cubicBezTo>
                          <a:pt x="-7080" y="1553803"/>
                          <a:pt x="2017" y="1438591"/>
                          <a:pt x="0" y="1198508"/>
                        </a:cubicBezTo>
                        <a:cubicBezTo>
                          <a:pt x="-2017" y="958425"/>
                          <a:pt x="-15354" y="848972"/>
                          <a:pt x="0" y="732695"/>
                        </a:cubicBezTo>
                        <a:cubicBezTo>
                          <a:pt x="15354" y="616418"/>
                          <a:pt x="-18861" y="355386"/>
                          <a:pt x="0" y="205456"/>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Rounded Corners 67">
            <a:extLst>
              <a:ext uri="{FF2B5EF4-FFF2-40B4-BE49-F238E27FC236}">
                <a16:creationId xmlns:a16="http://schemas.microsoft.com/office/drawing/2014/main" id="{500F036F-CB28-45EE-93C4-871C1AF5FDF8}"/>
              </a:ext>
            </a:extLst>
          </p:cNvPr>
          <p:cNvSpPr/>
          <p:nvPr/>
        </p:nvSpPr>
        <p:spPr>
          <a:xfrm>
            <a:off x="3379557" y="2422706"/>
            <a:ext cx="1232713" cy="1948378"/>
          </a:xfrm>
          <a:prstGeom prst="roundRect">
            <a:avLst/>
          </a:prstGeom>
          <a:noFill/>
          <a:ln w="25400">
            <a:solidFill>
              <a:schemeClr val="tx1"/>
            </a:solidFill>
            <a:prstDash val="sysDash"/>
            <a:extLst>
              <a:ext uri="{C807C97D-BFC1-408E-A445-0C87EB9F89A2}">
                <ask:lineSketchStyleProps xmlns:ask="http://schemas.microsoft.com/office/drawing/2018/sketchyshapes" sd="4057322111">
                  <a:custGeom>
                    <a:avLst/>
                    <a:gdLst>
                      <a:gd name="connsiteX0" fmla="*/ 0 w 1232713"/>
                      <a:gd name="connsiteY0" fmla="*/ 205456 h 1948378"/>
                      <a:gd name="connsiteX1" fmla="*/ 205456 w 1232713"/>
                      <a:gd name="connsiteY1" fmla="*/ 0 h 1948378"/>
                      <a:gd name="connsiteX2" fmla="*/ 632793 w 1232713"/>
                      <a:gd name="connsiteY2" fmla="*/ 0 h 1948378"/>
                      <a:gd name="connsiteX3" fmla="*/ 1027257 w 1232713"/>
                      <a:gd name="connsiteY3" fmla="*/ 0 h 1948378"/>
                      <a:gd name="connsiteX4" fmla="*/ 1232713 w 1232713"/>
                      <a:gd name="connsiteY4" fmla="*/ 205456 h 1948378"/>
                      <a:gd name="connsiteX5" fmla="*/ 1232713 w 1232713"/>
                      <a:gd name="connsiteY5" fmla="*/ 702570 h 1948378"/>
                      <a:gd name="connsiteX6" fmla="*/ 1232713 w 1232713"/>
                      <a:gd name="connsiteY6" fmla="*/ 1245808 h 1948378"/>
                      <a:gd name="connsiteX7" fmla="*/ 1232713 w 1232713"/>
                      <a:gd name="connsiteY7" fmla="*/ 1742922 h 1948378"/>
                      <a:gd name="connsiteX8" fmla="*/ 1027257 w 1232713"/>
                      <a:gd name="connsiteY8" fmla="*/ 1948378 h 1948378"/>
                      <a:gd name="connsiteX9" fmla="*/ 632793 w 1232713"/>
                      <a:gd name="connsiteY9" fmla="*/ 1948378 h 1948378"/>
                      <a:gd name="connsiteX10" fmla="*/ 205456 w 1232713"/>
                      <a:gd name="connsiteY10" fmla="*/ 1948378 h 1948378"/>
                      <a:gd name="connsiteX11" fmla="*/ 0 w 1232713"/>
                      <a:gd name="connsiteY11" fmla="*/ 1742922 h 1948378"/>
                      <a:gd name="connsiteX12" fmla="*/ 0 w 1232713"/>
                      <a:gd name="connsiteY12" fmla="*/ 1199684 h 1948378"/>
                      <a:gd name="connsiteX13" fmla="*/ 0 w 1232713"/>
                      <a:gd name="connsiteY13" fmla="*/ 733319 h 1948378"/>
                      <a:gd name="connsiteX14" fmla="*/ 0 w 1232713"/>
                      <a:gd name="connsiteY14" fmla="*/ 205456 h 1948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32713" h="1948378" extrusionOk="0">
                        <a:moveTo>
                          <a:pt x="0" y="205456"/>
                        </a:moveTo>
                        <a:cubicBezTo>
                          <a:pt x="16141" y="113090"/>
                          <a:pt x="85250" y="-10656"/>
                          <a:pt x="205456" y="0"/>
                        </a:cubicBezTo>
                        <a:cubicBezTo>
                          <a:pt x="353320" y="20382"/>
                          <a:pt x="505295" y="2364"/>
                          <a:pt x="632793" y="0"/>
                        </a:cubicBezTo>
                        <a:cubicBezTo>
                          <a:pt x="760291" y="-2364"/>
                          <a:pt x="886912" y="11095"/>
                          <a:pt x="1027257" y="0"/>
                        </a:cubicBezTo>
                        <a:cubicBezTo>
                          <a:pt x="1135711" y="1655"/>
                          <a:pt x="1234355" y="104321"/>
                          <a:pt x="1232713" y="205456"/>
                        </a:cubicBezTo>
                        <a:cubicBezTo>
                          <a:pt x="1220029" y="419631"/>
                          <a:pt x="1210146" y="575592"/>
                          <a:pt x="1232713" y="702570"/>
                        </a:cubicBezTo>
                        <a:cubicBezTo>
                          <a:pt x="1255280" y="829548"/>
                          <a:pt x="1206524" y="1118117"/>
                          <a:pt x="1232713" y="1245808"/>
                        </a:cubicBezTo>
                        <a:cubicBezTo>
                          <a:pt x="1258902" y="1373499"/>
                          <a:pt x="1228487" y="1626268"/>
                          <a:pt x="1232713" y="1742922"/>
                        </a:cubicBezTo>
                        <a:cubicBezTo>
                          <a:pt x="1214354" y="1840928"/>
                          <a:pt x="1140526" y="1945089"/>
                          <a:pt x="1027257" y="1948378"/>
                        </a:cubicBezTo>
                        <a:cubicBezTo>
                          <a:pt x="929887" y="1945330"/>
                          <a:pt x="746542" y="1954166"/>
                          <a:pt x="632793" y="1948378"/>
                        </a:cubicBezTo>
                        <a:cubicBezTo>
                          <a:pt x="519044" y="1942590"/>
                          <a:pt x="309133" y="1955480"/>
                          <a:pt x="205456" y="1948378"/>
                        </a:cubicBezTo>
                        <a:cubicBezTo>
                          <a:pt x="72250" y="1949754"/>
                          <a:pt x="-6598" y="1857482"/>
                          <a:pt x="0" y="1742922"/>
                        </a:cubicBezTo>
                        <a:cubicBezTo>
                          <a:pt x="-2546" y="1605547"/>
                          <a:pt x="1207" y="1347816"/>
                          <a:pt x="0" y="1199684"/>
                        </a:cubicBezTo>
                        <a:cubicBezTo>
                          <a:pt x="-1207" y="1051552"/>
                          <a:pt x="-3760" y="843980"/>
                          <a:pt x="0" y="733319"/>
                        </a:cubicBezTo>
                        <a:cubicBezTo>
                          <a:pt x="3760" y="622659"/>
                          <a:pt x="-608" y="361869"/>
                          <a:pt x="0" y="205456"/>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9" name="Straight Arrow Connector 68">
            <a:extLst>
              <a:ext uri="{FF2B5EF4-FFF2-40B4-BE49-F238E27FC236}">
                <a16:creationId xmlns:a16="http://schemas.microsoft.com/office/drawing/2014/main" id="{E025980D-993A-424D-9D59-15BB6BBB06D2}"/>
              </a:ext>
            </a:extLst>
          </p:cNvPr>
          <p:cNvCxnSpPr>
            <a:cxnSpLocks/>
            <a:stCxn id="58" idx="3"/>
            <a:endCxn id="61" idx="1"/>
          </p:cNvCxnSpPr>
          <p:nvPr/>
        </p:nvCxnSpPr>
        <p:spPr>
          <a:xfrm>
            <a:off x="2407588" y="2750845"/>
            <a:ext cx="971969" cy="944260"/>
          </a:xfrm>
          <a:prstGeom prst="straightConnector1">
            <a:avLst/>
          </a:prstGeom>
          <a:ln>
            <a:solidFill>
              <a:srgbClr val="C00000"/>
            </a:solidFill>
            <a:prstDash val="sysDash"/>
            <a:headEnd type="triangle" w="med" len="med"/>
            <a:tailEnd type="triangle" w="med" len="med"/>
          </a:ln>
          <a:effectLst/>
        </p:spPr>
        <p:style>
          <a:lnRef idx="3">
            <a:schemeClr val="dk1"/>
          </a:lnRef>
          <a:fillRef idx="0">
            <a:schemeClr val="dk1"/>
          </a:fillRef>
          <a:effectRef idx="2">
            <a:schemeClr val="dk1"/>
          </a:effectRef>
          <a:fontRef idx="minor">
            <a:schemeClr val="tx1"/>
          </a:fontRef>
        </p:style>
      </p:cxnSp>
      <p:grpSp>
        <p:nvGrpSpPr>
          <p:cNvPr id="78" name="组合 77">
            <a:extLst>
              <a:ext uri="{FF2B5EF4-FFF2-40B4-BE49-F238E27FC236}">
                <a16:creationId xmlns:a16="http://schemas.microsoft.com/office/drawing/2014/main" id="{0FDC8326-2789-2B4D-86A8-90E9A222DE11}"/>
              </a:ext>
            </a:extLst>
          </p:cNvPr>
          <p:cNvGrpSpPr/>
          <p:nvPr/>
        </p:nvGrpSpPr>
        <p:grpSpPr>
          <a:xfrm>
            <a:off x="1436142" y="4608563"/>
            <a:ext cx="971446" cy="1228966"/>
            <a:chOff x="7098717" y="4674592"/>
            <a:chExt cx="971446" cy="1228966"/>
          </a:xfrm>
        </p:grpSpPr>
        <p:sp>
          <p:nvSpPr>
            <p:cNvPr id="48" name="TextBox 47">
              <a:extLst>
                <a:ext uri="{FF2B5EF4-FFF2-40B4-BE49-F238E27FC236}">
                  <a16:creationId xmlns:a16="http://schemas.microsoft.com/office/drawing/2014/main" id="{DCE5A431-047E-4AB0-B988-53A596B49F19}"/>
                </a:ext>
              </a:extLst>
            </p:cNvPr>
            <p:cNvSpPr txBox="1"/>
            <p:nvPr/>
          </p:nvSpPr>
          <p:spPr>
            <a:xfrm>
              <a:off x="7098717" y="5534226"/>
              <a:ext cx="971446" cy="369332"/>
            </a:xfrm>
            <a:prstGeom prst="rect">
              <a:avLst/>
            </a:prstGeom>
            <a:noFill/>
          </p:spPr>
          <p:txBody>
            <a:bodyPr wrap="square" rtlCol="0">
              <a:spAutoFit/>
            </a:bodyPr>
            <a:lstStyle/>
            <a:p>
              <a:pPr algn="ctr"/>
              <a:r>
                <a:rPr lang="en-US"/>
                <a:t>Server</a:t>
              </a:r>
              <a:r>
                <a:rPr lang="en-US" baseline="-25000"/>
                <a:t>0</a:t>
              </a:r>
            </a:p>
          </p:txBody>
        </p:sp>
        <p:pic>
          <p:nvPicPr>
            <p:cNvPr id="74" name="图片 73">
              <a:extLst>
                <a:ext uri="{FF2B5EF4-FFF2-40B4-BE49-F238E27FC236}">
                  <a16:creationId xmlns:a16="http://schemas.microsoft.com/office/drawing/2014/main" id="{1F836E45-AE8E-094E-BFC1-6EA72A040EA4}"/>
                </a:ext>
              </a:extLst>
            </p:cNvPr>
            <p:cNvPicPr>
              <a:picLocks noChangeAspect="1"/>
            </p:cNvPicPr>
            <p:nvPr/>
          </p:nvPicPr>
          <p:blipFill>
            <a:blip r:embed="rId9"/>
            <a:stretch>
              <a:fillRect/>
            </a:stretch>
          </p:blipFill>
          <p:spPr>
            <a:xfrm>
              <a:off x="7331847" y="4674592"/>
              <a:ext cx="508000" cy="914400"/>
            </a:xfrm>
            <a:prstGeom prst="rect">
              <a:avLst/>
            </a:prstGeom>
          </p:spPr>
        </p:pic>
      </p:grpSp>
      <p:grpSp>
        <p:nvGrpSpPr>
          <p:cNvPr id="79" name="组合 78">
            <a:extLst>
              <a:ext uri="{FF2B5EF4-FFF2-40B4-BE49-F238E27FC236}">
                <a16:creationId xmlns:a16="http://schemas.microsoft.com/office/drawing/2014/main" id="{65EAB377-82E6-B748-8FDD-B918F78F07A1}"/>
              </a:ext>
            </a:extLst>
          </p:cNvPr>
          <p:cNvGrpSpPr/>
          <p:nvPr/>
        </p:nvGrpSpPr>
        <p:grpSpPr>
          <a:xfrm>
            <a:off x="3458136" y="4623003"/>
            <a:ext cx="1053697" cy="1212843"/>
            <a:chOff x="9120711" y="4689032"/>
            <a:chExt cx="1053697" cy="1212843"/>
          </a:xfrm>
        </p:grpSpPr>
        <p:sp>
          <p:nvSpPr>
            <p:cNvPr id="55" name="TextBox 54">
              <a:extLst>
                <a:ext uri="{FF2B5EF4-FFF2-40B4-BE49-F238E27FC236}">
                  <a16:creationId xmlns:a16="http://schemas.microsoft.com/office/drawing/2014/main" id="{ABC81763-A735-42DF-BB82-058EC4C516A0}"/>
                </a:ext>
              </a:extLst>
            </p:cNvPr>
            <p:cNvSpPr txBox="1"/>
            <p:nvPr/>
          </p:nvSpPr>
          <p:spPr>
            <a:xfrm>
              <a:off x="9120711" y="5532543"/>
              <a:ext cx="1053697" cy="369332"/>
            </a:xfrm>
            <a:prstGeom prst="rect">
              <a:avLst/>
            </a:prstGeom>
            <a:noFill/>
          </p:spPr>
          <p:txBody>
            <a:bodyPr wrap="square" rtlCol="0">
              <a:spAutoFit/>
            </a:bodyPr>
            <a:lstStyle/>
            <a:p>
              <a:pPr algn="ctr"/>
              <a:r>
                <a:rPr lang="en-US"/>
                <a:t>Server</a:t>
              </a:r>
              <a:r>
                <a:rPr lang="en-US" baseline="-25000"/>
                <a:t>1</a:t>
              </a:r>
            </a:p>
          </p:txBody>
        </p:sp>
        <p:pic>
          <p:nvPicPr>
            <p:cNvPr id="75" name="图片 74">
              <a:extLst>
                <a:ext uri="{FF2B5EF4-FFF2-40B4-BE49-F238E27FC236}">
                  <a16:creationId xmlns:a16="http://schemas.microsoft.com/office/drawing/2014/main" id="{7C58D864-CB8D-9B45-B033-69E8DA41D2EC}"/>
                </a:ext>
              </a:extLst>
            </p:cNvPr>
            <p:cNvPicPr>
              <a:picLocks noChangeAspect="1"/>
            </p:cNvPicPr>
            <p:nvPr/>
          </p:nvPicPr>
          <p:blipFill>
            <a:blip r:embed="rId9"/>
            <a:stretch>
              <a:fillRect/>
            </a:stretch>
          </p:blipFill>
          <p:spPr>
            <a:xfrm>
              <a:off x="9420079" y="4689032"/>
              <a:ext cx="508000" cy="914400"/>
            </a:xfrm>
            <a:prstGeom prst="rect">
              <a:avLst/>
            </a:prstGeom>
          </p:spPr>
        </p:pic>
      </p:grpSp>
      <mc:AlternateContent xmlns:mc="http://schemas.openxmlformats.org/markup-compatibility/2006" xmlns:a14="http://schemas.microsoft.com/office/drawing/2010/main">
        <mc:Choice Requires="a14">
          <p:sp>
            <p:nvSpPr>
              <p:cNvPr id="72" name="TextBox 33">
                <a:extLst>
                  <a:ext uri="{FF2B5EF4-FFF2-40B4-BE49-F238E27FC236}">
                    <a16:creationId xmlns:a16="http://schemas.microsoft.com/office/drawing/2014/main" id="{F25CD61E-7C6F-724B-BA45-A03DA38051CB}"/>
                  </a:ext>
                </a:extLst>
              </p:cNvPr>
              <p:cNvSpPr txBox="1"/>
              <p:nvPr/>
            </p:nvSpPr>
            <p:spPr>
              <a:xfrm>
                <a:off x="6243145" y="3981888"/>
                <a:ext cx="21320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𝑿</m:t>
                      </m:r>
                    </m:oMath>
                  </m:oMathPara>
                </a14:m>
                <a:endParaRPr lang="en-US" b="1"/>
              </a:p>
            </p:txBody>
          </p:sp>
        </mc:Choice>
        <mc:Fallback xmlns="">
          <p:sp>
            <p:nvSpPr>
              <p:cNvPr id="72" name="TextBox 33">
                <a:extLst>
                  <a:ext uri="{FF2B5EF4-FFF2-40B4-BE49-F238E27FC236}">
                    <a16:creationId xmlns:a16="http://schemas.microsoft.com/office/drawing/2014/main" id="{F25CD61E-7C6F-724B-BA45-A03DA38051CB}"/>
                  </a:ext>
                </a:extLst>
              </p:cNvPr>
              <p:cNvSpPr txBox="1">
                <a:spLocks noRot="1" noChangeAspect="1" noMove="1" noResize="1" noEditPoints="1" noAdjustHandles="1" noChangeArrowheads="1" noChangeShapeType="1" noTextEdit="1"/>
              </p:cNvSpPr>
              <p:nvPr/>
            </p:nvSpPr>
            <p:spPr>
              <a:xfrm>
                <a:off x="6243145" y="3981888"/>
                <a:ext cx="213200" cy="276999"/>
              </a:xfrm>
              <a:prstGeom prst="rect">
                <a:avLst/>
              </a:prstGeom>
              <a:blipFill>
                <a:blip r:embed="rId3"/>
                <a:stretch>
                  <a:fillRect l="-31250" r="-25000" b="-454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0" name="TextBox 34">
                <a:extLst>
                  <a:ext uri="{FF2B5EF4-FFF2-40B4-BE49-F238E27FC236}">
                    <a16:creationId xmlns:a16="http://schemas.microsoft.com/office/drawing/2014/main" id="{D29AD446-96F6-8946-8050-DEF683740A3A}"/>
                  </a:ext>
                </a:extLst>
              </p:cNvPr>
              <p:cNvSpPr txBox="1"/>
              <p:nvPr/>
            </p:nvSpPr>
            <p:spPr>
              <a:xfrm>
                <a:off x="5704678" y="3981888"/>
                <a:ext cx="39106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𝑾</m:t>
                          </m:r>
                        </m:e>
                        <m:sub>
                          <m:r>
                            <a:rPr lang="en-US" b="1" i="1" smtClean="0">
                              <a:latin typeface="Cambria Math" panose="02040503050406030204" pitchFamily="18" charset="0"/>
                            </a:rPr>
                            <m:t>𝟏</m:t>
                          </m:r>
                        </m:sub>
                      </m:sSub>
                    </m:oMath>
                  </m:oMathPara>
                </a14:m>
                <a:endParaRPr lang="en-US" b="1"/>
              </a:p>
            </p:txBody>
          </p:sp>
        </mc:Choice>
        <mc:Fallback xmlns="">
          <p:sp>
            <p:nvSpPr>
              <p:cNvPr id="80" name="TextBox 34">
                <a:extLst>
                  <a:ext uri="{FF2B5EF4-FFF2-40B4-BE49-F238E27FC236}">
                    <a16:creationId xmlns:a16="http://schemas.microsoft.com/office/drawing/2014/main" id="{D29AD446-96F6-8946-8050-DEF683740A3A}"/>
                  </a:ext>
                </a:extLst>
              </p:cNvPr>
              <p:cNvSpPr txBox="1">
                <a:spLocks noRot="1" noChangeAspect="1" noMove="1" noResize="1" noEditPoints="1" noAdjustHandles="1" noChangeArrowheads="1" noChangeShapeType="1" noTextEdit="1"/>
              </p:cNvSpPr>
              <p:nvPr/>
            </p:nvSpPr>
            <p:spPr>
              <a:xfrm>
                <a:off x="5704678" y="3981888"/>
                <a:ext cx="391068" cy="276999"/>
              </a:xfrm>
              <a:prstGeom prst="rect">
                <a:avLst/>
              </a:prstGeom>
              <a:blipFill>
                <a:blip r:embed="rId10"/>
                <a:stretch>
                  <a:fillRect l="-12500" r="-3125" b="-13636"/>
                </a:stretch>
              </a:blipFill>
            </p:spPr>
            <p:txBody>
              <a:bodyPr/>
              <a:lstStyle/>
              <a:p>
                <a:r>
                  <a:rPr lang="zh-CN" altLang="en-US">
                    <a:noFill/>
                  </a:rPr>
                  <a:t> </a:t>
                </a:r>
              </a:p>
            </p:txBody>
          </p:sp>
        </mc:Fallback>
      </mc:AlternateContent>
      <p:cxnSp>
        <p:nvCxnSpPr>
          <p:cNvPr id="81" name="Straight Connector 35">
            <a:extLst>
              <a:ext uri="{FF2B5EF4-FFF2-40B4-BE49-F238E27FC236}">
                <a16:creationId xmlns:a16="http://schemas.microsoft.com/office/drawing/2014/main" id="{F835DE14-3552-374F-8ED4-10226691DBCC}"/>
              </a:ext>
            </a:extLst>
          </p:cNvPr>
          <p:cNvCxnSpPr>
            <a:stCxn id="80" idx="0"/>
            <a:endCxn id="95" idx="3"/>
          </p:cNvCxnSpPr>
          <p:nvPr/>
        </p:nvCxnSpPr>
        <p:spPr>
          <a:xfrm flipV="1">
            <a:off x="5900212" y="3870269"/>
            <a:ext cx="101910" cy="111618"/>
          </a:xfrm>
          <a:prstGeom prst="line">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2" name="Straight Connector 36">
            <a:extLst>
              <a:ext uri="{FF2B5EF4-FFF2-40B4-BE49-F238E27FC236}">
                <a16:creationId xmlns:a16="http://schemas.microsoft.com/office/drawing/2014/main" id="{F5CDD4BA-EC57-204B-9105-3AF4E2E92610}"/>
              </a:ext>
            </a:extLst>
          </p:cNvPr>
          <p:cNvCxnSpPr>
            <a:stCxn id="72" idx="0"/>
            <a:endCxn id="95" idx="5"/>
          </p:cNvCxnSpPr>
          <p:nvPr/>
        </p:nvCxnSpPr>
        <p:spPr>
          <a:xfrm flipH="1" flipV="1">
            <a:off x="6235899" y="3870269"/>
            <a:ext cx="113846" cy="111618"/>
          </a:xfrm>
          <a:prstGeom prst="line">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3" name="Straight Connector 37">
            <a:extLst>
              <a:ext uri="{FF2B5EF4-FFF2-40B4-BE49-F238E27FC236}">
                <a16:creationId xmlns:a16="http://schemas.microsoft.com/office/drawing/2014/main" id="{6201F316-8993-7645-BA5C-B8BFC7DB7BE9}"/>
              </a:ext>
            </a:extLst>
          </p:cNvPr>
          <p:cNvCxnSpPr>
            <a:stCxn id="95" idx="1"/>
            <a:endCxn id="96" idx="4"/>
          </p:cNvCxnSpPr>
          <p:nvPr/>
        </p:nvCxnSpPr>
        <p:spPr>
          <a:xfrm flipH="1" flipV="1">
            <a:off x="5824486" y="3426613"/>
            <a:ext cx="177636" cy="219881"/>
          </a:xfrm>
          <a:prstGeom prst="line">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84" name="Group 38">
            <a:extLst>
              <a:ext uri="{FF2B5EF4-FFF2-40B4-BE49-F238E27FC236}">
                <a16:creationId xmlns:a16="http://schemas.microsoft.com/office/drawing/2014/main" id="{ABC44DED-7EBB-204D-AC62-BDADA4ABDEA7}"/>
              </a:ext>
            </a:extLst>
          </p:cNvPr>
          <p:cNvGrpSpPr/>
          <p:nvPr/>
        </p:nvGrpSpPr>
        <p:grpSpPr>
          <a:xfrm>
            <a:off x="8042279" y="3021379"/>
            <a:ext cx="476733" cy="461665"/>
            <a:chOff x="2261112" y="2377058"/>
            <a:chExt cx="476733" cy="461665"/>
          </a:xfrm>
        </p:grpSpPr>
        <p:sp>
          <p:nvSpPr>
            <p:cNvPr id="85" name="TextBox 39">
              <a:extLst>
                <a:ext uri="{FF2B5EF4-FFF2-40B4-BE49-F238E27FC236}">
                  <a16:creationId xmlns:a16="http://schemas.microsoft.com/office/drawing/2014/main" id="{F92CB58F-A60A-B244-A449-9EEE54A514EF}"/>
                </a:ext>
              </a:extLst>
            </p:cNvPr>
            <p:cNvSpPr txBox="1"/>
            <p:nvPr/>
          </p:nvSpPr>
          <p:spPr>
            <a:xfrm>
              <a:off x="2261112" y="2377058"/>
              <a:ext cx="476733" cy="461665"/>
            </a:xfrm>
            <a:prstGeom prst="rect">
              <a:avLst/>
            </a:prstGeom>
            <a:noFill/>
          </p:spPr>
          <p:txBody>
            <a:bodyPr wrap="square" rtlCol="0">
              <a:spAutoFit/>
            </a:bodyPr>
            <a:lstStyle/>
            <a:p>
              <a:pPr algn="ctr"/>
              <a:r>
                <a:rPr lang="en-US" sz="2400"/>
                <a:t>*</a:t>
              </a:r>
            </a:p>
          </p:txBody>
        </p:sp>
        <p:sp>
          <p:nvSpPr>
            <p:cNvPr id="86" name="Oval 40">
              <a:extLst>
                <a:ext uri="{FF2B5EF4-FFF2-40B4-BE49-F238E27FC236}">
                  <a16:creationId xmlns:a16="http://schemas.microsoft.com/office/drawing/2014/main" id="{46B07DE2-5405-3B47-B4A9-48FAA287C261}"/>
                </a:ext>
              </a:extLst>
            </p:cNvPr>
            <p:cNvSpPr/>
            <p:nvPr/>
          </p:nvSpPr>
          <p:spPr>
            <a:xfrm>
              <a:off x="2329809" y="2395297"/>
              <a:ext cx="330611" cy="316466"/>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87" name="Straight Connector 41">
            <a:extLst>
              <a:ext uri="{FF2B5EF4-FFF2-40B4-BE49-F238E27FC236}">
                <a16:creationId xmlns:a16="http://schemas.microsoft.com/office/drawing/2014/main" id="{9F9C9761-8D4C-4242-87DD-812285637749}"/>
              </a:ext>
            </a:extLst>
          </p:cNvPr>
          <p:cNvCxnSpPr>
            <a:endCxn id="96" idx="0"/>
          </p:cNvCxnSpPr>
          <p:nvPr/>
        </p:nvCxnSpPr>
        <p:spPr>
          <a:xfrm flipH="1">
            <a:off x="5824486" y="2862732"/>
            <a:ext cx="223526" cy="247415"/>
          </a:xfrm>
          <a:prstGeom prst="line">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88" name="Straight Connector 42">
            <a:extLst>
              <a:ext uri="{FF2B5EF4-FFF2-40B4-BE49-F238E27FC236}">
                <a16:creationId xmlns:a16="http://schemas.microsoft.com/office/drawing/2014/main" id="{EFAD4942-2235-0A48-98B2-DF26482B2BE5}"/>
              </a:ext>
            </a:extLst>
          </p:cNvPr>
          <p:cNvCxnSpPr>
            <a:stCxn id="89" idx="0"/>
            <a:endCxn id="86" idx="5"/>
          </p:cNvCxnSpPr>
          <p:nvPr/>
        </p:nvCxnSpPr>
        <p:spPr>
          <a:xfrm flipH="1" flipV="1">
            <a:off x="8393169" y="3309738"/>
            <a:ext cx="203866" cy="274028"/>
          </a:xfrm>
          <a:prstGeom prst="line">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9" name="TextBox 43">
                <a:extLst>
                  <a:ext uri="{FF2B5EF4-FFF2-40B4-BE49-F238E27FC236}">
                    <a16:creationId xmlns:a16="http://schemas.microsoft.com/office/drawing/2014/main" id="{D036A813-BAC0-5E40-BF4B-0FA424E3C670}"/>
                  </a:ext>
                </a:extLst>
              </p:cNvPr>
              <p:cNvSpPr txBox="1"/>
              <p:nvPr/>
            </p:nvSpPr>
            <p:spPr>
              <a:xfrm>
                <a:off x="8401501" y="3583767"/>
                <a:ext cx="39106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𝑾</m:t>
                          </m:r>
                        </m:e>
                        <m:sub>
                          <m:r>
                            <a:rPr lang="en-US" b="1" i="1" smtClean="0">
                              <a:latin typeface="Cambria Math" panose="02040503050406030204" pitchFamily="18" charset="0"/>
                            </a:rPr>
                            <m:t>𝟐</m:t>
                          </m:r>
                        </m:sub>
                      </m:sSub>
                    </m:oMath>
                  </m:oMathPara>
                </a14:m>
                <a:endParaRPr lang="en-US" b="1"/>
              </a:p>
            </p:txBody>
          </p:sp>
        </mc:Choice>
        <mc:Fallback xmlns="">
          <p:sp>
            <p:nvSpPr>
              <p:cNvPr id="89" name="TextBox 43">
                <a:extLst>
                  <a:ext uri="{FF2B5EF4-FFF2-40B4-BE49-F238E27FC236}">
                    <a16:creationId xmlns:a16="http://schemas.microsoft.com/office/drawing/2014/main" id="{D036A813-BAC0-5E40-BF4B-0FA424E3C670}"/>
                  </a:ext>
                </a:extLst>
              </p:cNvPr>
              <p:cNvSpPr txBox="1">
                <a:spLocks noRot="1" noChangeAspect="1" noMove="1" noResize="1" noEditPoints="1" noAdjustHandles="1" noChangeArrowheads="1" noChangeShapeType="1" noTextEdit="1"/>
              </p:cNvSpPr>
              <p:nvPr/>
            </p:nvSpPr>
            <p:spPr>
              <a:xfrm>
                <a:off x="8401501" y="3583767"/>
                <a:ext cx="391068" cy="276999"/>
              </a:xfrm>
              <a:prstGeom prst="rect">
                <a:avLst/>
              </a:prstGeom>
              <a:blipFill>
                <a:blip r:embed="rId11"/>
                <a:stretch>
                  <a:fillRect l="-12903" r="-6452" b="-1304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0" name="TextBox 44">
                <a:extLst>
                  <a:ext uri="{FF2B5EF4-FFF2-40B4-BE49-F238E27FC236}">
                    <a16:creationId xmlns:a16="http://schemas.microsoft.com/office/drawing/2014/main" id="{BF0F5E83-D6AF-8440-824C-8D60EA3B188A}"/>
                  </a:ext>
                </a:extLst>
              </p:cNvPr>
              <p:cNvSpPr txBox="1"/>
              <p:nvPr/>
            </p:nvSpPr>
            <p:spPr>
              <a:xfrm>
                <a:off x="5627250" y="2876889"/>
                <a:ext cx="23403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𝑯</m:t>
                      </m:r>
                    </m:oMath>
                  </m:oMathPara>
                </a14:m>
                <a:endParaRPr lang="en-US" b="1"/>
              </a:p>
            </p:txBody>
          </p:sp>
        </mc:Choice>
        <mc:Fallback xmlns="">
          <p:sp>
            <p:nvSpPr>
              <p:cNvPr id="90" name="TextBox 44">
                <a:extLst>
                  <a:ext uri="{FF2B5EF4-FFF2-40B4-BE49-F238E27FC236}">
                    <a16:creationId xmlns:a16="http://schemas.microsoft.com/office/drawing/2014/main" id="{BF0F5E83-D6AF-8440-824C-8D60EA3B188A}"/>
                  </a:ext>
                </a:extLst>
              </p:cNvPr>
              <p:cNvSpPr txBox="1">
                <a:spLocks noRot="1" noChangeAspect="1" noMove="1" noResize="1" noEditPoints="1" noAdjustHandles="1" noChangeArrowheads="1" noChangeShapeType="1" noTextEdit="1"/>
              </p:cNvSpPr>
              <p:nvPr/>
            </p:nvSpPr>
            <p:spPr>
              <a:xfrm>
                <a:off x="5627250" y="2876889"/>
                <a:ext cx="234038" cy="276999"/>
              </a:xfrm>
              <a:prstGeom prst="rect">
                <a:avLst/>
              </a:prstGeom>
              <a:blipFill>
                <a:blip r:embed="rId12"/>
                <a:stretch>
                  <a:fillRect l="-15000" r="-15000" b="-454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1" name="TextBox 45">
                <a:extLst>
                  <a:ext uri="{FF2B5EF4-FFF2-40B4-BE49-F238E27FC236}">
                    <a16:creationId xmlns:a16="http://schemas.microsoft.com/office/drawing/2014/main" id="{BAD4C1E2-2A28-4E43-83CA-B9322D00F696}"/>
                  </a:ext>
                </a:extLst>
              </p:cNvPr>
              <p:cNvSpPr txBox="1"/>
              <p:nvPr/>
            </p:nvSpPr>
            <p:spPr>
              <a:xfrm>
                <a:off x="8067108" y="2791097"/>
                <a:ext cx="19877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𝒀</m:t>
                      </m:r>
                    </m:oMath>
                  </m:oMathPara>
                </a14:m>
                <a:endParaRPr lang="en-US" b="1"/>
              </a:p>
            </p:txBody>
          </p:sp>
        </mc:Choice>
        <mc:Fallback xmlns="">
          <p:sp>
            <p:nvSpPr>
              <p:cNvPr id="91" name="TextBox 45">
                <a:extLst>
                  <a:ext uri="{FF2B5EF4-FFF2-40B4-BE49-F238E27FC236}">
                    <a16:creationId xmlns:a16="http://schemas.microsoft.com/office/drawing/2014/main" id="{BAD4C1E2-2A28-4E43-83CA-B9322D00F696}"/>
                  </a:ext>
                </a:extLst>
              </p:cNvPr>
              <p:cNvSpPr txBox="1">
                <a:spLocks noRot="1" noChangeAspect="1" noMove="1" noResize="1" noEditPoints="1" noAdjustHandles="1" noChangeArrowheads="1" noChangeShapeType="1" noTextEdit="1"/>
              </p:cNvSpPr>
              <p:nvPr/>
            </p:nvSpPr>
            <p:spPr>
              <a:xfrm>
                <a:off x="8067108" y="2791097"/>
                <a:ext cx="198772" cy="276999"/>
              </a:xfrm>
              <a:prstGeom prst="rect">
                <a:avLst/>
              </a:prstGeom>
              <a:blipFill>
                <a:blip r:embed="rId13"/>
                <a:stretch>
                  <a:fillRect l="-17647" r="-17647"/>
                </a:stretch>
              </a:blipFill>
            </p:spPr>
            <p:txBody>
              <a:bodyPr/>
              <a:lstStyle/>
              <a:p>
                <a:r>
                  <a:rPr lang="zh-CN" altLang="en-US">
                    <a:noFill/>
                  </a:rPr>
                  <a:t> </a:t>
                </a:r>
              </a:p>
            </p:txBody>
          </p:sp>
        </mc:Fallback>
      </mc:AlternateContent>
      <p:cxnSp>
        <p:nvCxnSpPr>
          <p:cNvPr id="92" name="Straight Connector 46">
            <a:extLst>
              <a:ext uri="{FF2B5EF4-FFF2-40B4-BE49-F238E27FC236}">
                <a16:creationId xmlns:a16="http://schemas.microsoft.com/office/drawing/2014/main" id="{8F7166F7-6509-D94D-9BEE-A5BCA74048B3}"/>
              </a:ext>
            </a:extLst>
          </p:cNvPr>
          <p:cNvCxnSpPr>
            <a:endCxn id="86" idx="0"/>
          </p:cNvCxnSpPr>
          <p:nvPr/>
        </p:nvCxnSpPr>
        <p:spPr>
          <a:xfrm flipH="1">
            <a:off x="8276282" y="2735363"/>
            <a:ext cx="4363" cy="304254"/>
          </a:xfrm>
          <a:prstGeom prst="line">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grpSp>
        <p:nvGrpSpPr>
          <p:cNvPr id="93" name="Group 48">
            <a:extLst>
              <a:ext uri="{FF2B5EF4-FFF2-40B4-BE49-F238E27FC236}">
                <a16:creationId xmlns:a16="http://schemas.microsoft.com/office/drawing/2014/main" id="{ECF60A81-372D-4441-9BB6-3C875E7D791A}"/>
              </a:ext>
            </a:extLst>
          </p:cNvPr>
          <p:cNvGrpSpPr/>
          <p:nvPr/>
        </p:nvGrpSpPr>
        <p:grpSpPr>
          <a:xfrm>
            <a:off x="5885009" y="3581910"/>
            <a:ext cx="476733" cy="461665"/>
            <a:chOff x="2261112" y="2377058"/>
            <a:chExt cx="476733" cy="461665"/>
          </a:xfrm>
        </p:grpSpPr>
        <p:sp>
          <p:nvSpPr>
            <p:cNvPr id="94" name="TextBox 49">
              <a:extLst>
                <a:ext uri="{FF2B5EF4-FFF2-40B4-BE49-F238E27FC236}">
                  <a16:creationId xmlns:a16="http://schemas.microsoft.com/office/drawing/2014/main" id="{1FB54F3C-33B5-0E40-9F4A-FF523E42013F}"/>
                </a:ext>
              </a:extLst>
            </p:cNvPr>
            <p:cNvSpPr txBox="1"/>
            <p:nvPr/>
          </p:nvSpPr>
          <p:spPr>
            <a:xfrm>
              <a:off x="2261112" y="2377058"/>
              <a:ext cx="476733" cy="461665"/>
            </a:xfrm>
            <a:prstGeom prst="rect">
              <a:avLst/>
            </a:prstGeom>
            <a:noFill/>
          </p:spPr>
          <p:txBody>
            <a:bodyPr wrap="square" rtlCol="0">
              <a:spAutoFit/>
            </a:bodyPr>
            <a:lstStyle/>
            <a:p>
              <a:pPr algn="ctr"/>
              <a:r>
                <a:rPr lang="en-US" sz="2400"/>
                <a:t>*</a:t>
              </a:r>
            </a:p>
          </p:txBody>
        </p:sp>
        <p:sp>
          <p:nvSpPr>
            <p:cNvPr id="95" name="Oval 50">
              <a:extLst>
                <a:ext uri="{FF2B5EF4-FFF2-40B4-BE49-F238E27FC236}">
                  <a16:creationId xmlns:a16="http://schemas.microsoft.com/office/drawing/2014/main" id="{AA878794-06E0-484A-B2C1-D7521E42735A}"/>
                </a:ext>
              </a:extLst>
            </p:cNvPr>
            <p:cNvSpPr/>
            <p:nvPr/>
          </p:nvSpPr>
          <p:spPr>
            <a:xfrm>
              <a:off x="2329809" y="2395297"/>
              <a:ext cx="330611" cy="316466"/>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6" name="Oval 51">
            <a:extLst>
              <a:ext uri="{FF2B5EF4-FFF2-40B4-BE49-F238E27FC236}">
                <a16:creationId xmlns:a16="http://schemas.microsoft.com/office/drawing/2014/main" id="{1E881F34-8217-1F40-B410-EEE423915A1F}"/>
              </a:ext>
            </a:extLst>
          </p:cNvPr>
          <p:cNvSpPr/>
          <p:nvPr/>
        </p:nvSpPr>
        <p:spPr>
          <a:xfrm>
            <a:off x="5659181" y="3110146"/>
            <a:ext cx="330611" cy="316466"/>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7" name="TextBox 52">
                <a:extLst>
                  <a:ext uri="{FF2B5EF4-FFF2-40B4-BE49-F238E27FC236}">
                    <a16:creationId xmlns:a16="http://schemas.microsoft.com/office/drawing/2014/main" id="{19B51718-4A6E-7B4A-8C4C-44A0AF745BFE}"/>
                  </a:ext>
                </a:extLst>
              </p:cNvPr>
              <p:cNvSpPr txBox="1"/>
              <p:nvPr/>
            </p:nvSpPr>
            <p:spPr>
              <a:xfrm>
                <a:off x="5740133" y="3126944"/>
                <a:ext cx="19877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ea typeface="Cambria Math" panose="02040503050406030204" pitchFamily="18" charset="0"/>
                        </a:rPr>
                        <m:t>𝝈</m:t>
                      </m:r>
                    </m:oMath>
                  </m:oMathPara>
                </a14:m>
                <a:endParaRPr lang="en-US" b="1"/>
              </a:p>
            </p:txBody>
          </p:sp>
        </mc:Choice>
        <mc:Fallback xmlns="">
          <p:sp>
            <p:nvSpPr>
              <p:cNvPr id="97" name="TextBox 52">
                <a:extLst>
                  <a:ext uri="{FF2B5EF4-FFF2-40B4-BE49-F238E27FC236}">
                    <a16:creationId xmlns:a16="http://schemas.microsoft.com/office/drawing/2014/main" id="{19B51718-4A6E-7B4A-8C4C-44A0AF745BFE}"/>
                  </a:ext>
                </a:extLst>
              </p:cNvPr>
              <p:cNvSpPr txBox="1">
                <a:spLocks noRot="1" noChangeAspect="1" noMove="1" noResize="1" noEditPoints="1" noAdjustHandles="1" noChangeArrowheads="1" noChangeShapeType="1" noTextEdit="1"/>
              </p:cNvSpPr>
              <p:nvPr/>
            </p:nvSpPr>
            <p:spPr>
              <a:xfrm>
                <a:off x="5740133" y="3126944"/>
                <a:ext cx="198772" cy="276999"/>
              </a:xfrm>
              <a:prstGeom prst="rect">
                <a:avLst/>
              </a:prstGeom>
              <a:blipFill>
                <a:blip r:embed="rId8"/>
                <a:stretch>
                  <a:fillRect l="-11765" r="-11765"/>
                </a:stretch>
              </a:blipFill>
            </p:spPr>
            <p:txBody>
              <a:bodyPr/>
              <a:lstStyle/>
              <a:p>
                <a:r>
                  <a:rPr lang="zh-CN" altLang="en-US">
                    <a:noFill/>
                  </a:rPr>
                  <a:t> </a:t>
                </a:r>
              </a:p>
            </p:txBody>
          </p:sp>
        </mc:Fallback>
      </mc:AlternateContent>
      <p:grpSp>
        <p:nvGrpSpPr>
          <p:cNvPr id="98" name="Group 55">
            <a:extLst>
              <a:ext uri="{FF2B5EF4-FFF2-40B4-BE49-F238E27FC236}">
                <a16:creationId xmlns:a16="http://schemas.microsoft.com/office/drawing/2014/main" id="{3C2A9749-7C25-F14D-BB88-DD45AFE7EA08}"/>
              </a:ext>
            </a:extLst>
          </p:cNvPr>
          <p:cNvGrpSpPr/>
          <p:nvPr/>
        </p:nvGrpSpPr>
        <p:grpSpPr>
          <a:xfrm>
            <a:off x="5953306" y="2581568"/>
            <a:ext cx="634581" cy="338554"/>
            <a:chOff x="7244369" y="3385977"/>
            <a:chExt cx="634581" cy="338554"/>
          </a:xfrm>
        </p:grpSpPr>
        <p:sp>
          <p:nvSpPr>
            <p:cNvPr id="99" name="Oval 56">
              <a:extLst>
                <a:ext uri="{FF2B5EF4-FFF2-40B4-BE49-F238E27FC236}">
                  <a16:creationId xmlns:a16="http://schemas.microsoft.com/office/drawing/2014/main" id="{36BDC0CF-4A63-424E-98C2-7DAE6D5659F7}"/>
                </a:ext>
              </a:extLst>
            </p:cNvPr>
            <p:cNvSpPr/>
            <p:nvPr/>
          </p:nvSpPr>
          <p:spPr>
            <a:xfrm>
              <a:off x="7253822" y="3397019"/>
              <a:ext cx="582142" cy="316466"/>
            </a:xfrm>
            <a:prstGeom prst="roundRect">
              <a:avLst/>
            </a:prstGeom>
            <a:solidFill>
              <a:schemeClr val="tx2">
                <a:lumMod val="20000"/>
                <a:lumOff val="80000"/>
              </a:schemeClr>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TextBox 57">
              <a:extLst>
                <a:ext uri="{FF2B5EF4-FFF2-40B4-BE49-F238E27FC236}">
                  <a16:creationId xmlns:a16="http://schemas.microsoft.com/office/drawing/2014/main" id="{004F9DC0-6A60-7343-B931-87E6FD6619E6}"/>
                </a:ext>
              </a:extLst>
            </p:cNvPr>
            <p:cNvSpPr txBox="1"/>
            <p:nvPr/>
          </p:nvSpPr>
          <p:spPr>
            <a:xfrm>
              <a:off x="7244369" y="3385977"/>
              <a:ext cx="634581" cy="338554"/>
            </a:xfrm>
            <a:prstGeom prst="rect">
              <a:avLst/>
            </a:prstGeom>
            <a:noFill/>
          </p:spPr>
          <p:txBody>
            <a:bodyPr wrap="square" rtlCol="0">
              <a:spAutoFit/>
            </a:bodyPr>
            <a:lstStyle/>
            <a:p>
              <a:r>
                <a:rPr lang="en-US" altLang="zh-CN" sz="1600" dirty="0"/>
                <a:t>ops</a:t>
              </a:r>
              <a:endParaRPr lang="en-US" sz="1600" dirty="0"/>
            </a:p>
          </p:txBody>
        </p:sp>
      </p:grpSp>
      <p:grpSp>
        <p:nvGrpSpPr>
          <p:cNvPr id="101" name="Group 58">
            <a:extLst>
              <a:ext uri="{FF2B5EF4-FFF2-40B4-BE49-F238E27FC236}">
                <a16:creationId xmlns:a16="http://schemas.microsoft.com/office/drawing/2014/main" id="{00262B5F-E5A9-BD4D-92A5-9EC58F59C707}"/>
              </a:ext>
            </a:extLst>
          </p:cNvPr>
          <p:cNvGrpSpPr/>
          <p:nvPr/>
        </p:nvGrpSpPr>
        <p:grpSpPr>
          <a:xfrm>
            <a:off x="7559856" y="3525828"/>
            <a:ext cx="733573" cy="338554"/>
            <a:chOff x="8774486" y="4387239"/>
            <a:chExt cx="733573" cy="338554"/>
          </a:xfrm>
        </p:grpSpPr>
        <p:sp>
          <p:nvSpPr>
            <p:cNvPr id="102" name="Oval 59">
              <a:extLst>
                <a:ext uri="{FF2B5EF4-FFF2-40B4-BE49-F238E27FC236}">
                  <a16:creationId xmlns:a16="http://schemas.microsoft.com/office/drawing/2014/main" id="{67D8E35E-CEB3-834C-86D1-50E1D5AE7057}"/>
                </a:ext>
              </a:extLst>
            </p:cNvPr>
            <p:cNvSpPr/>
            <p:nvPr/>
          </p:nvSpPr>
          <p:spPr>
            <a:xfrm>
              <a:off x="8842713" y="4403292"/>
              <a:ext cx="582142" cy="316466"/>
            </a:xfrm>
            <a:prstGeom prst="roundRect">
              <a:avLst/>
            </a:prstGeom>
            <a:solidFill>
              <a:schemeClr val="tx2">
                <a:lumMod val="20000"/>
                <a:lumOff val="80000"/>
              </a:schemeClr>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TextBox 60">
              <a:extLst>
                <a:ext uri="{FF2B5EF4-FFF2-40B4-BE49-F238E27FC236}">
                  <a16:creationId xmlns:a16="http://schemas.microsoft.com/office/drawing/2014/main" id="{3587C7D2-79A2-1949-ACBF-E381EF9492D7}"/>
                </a:ext>
              </a:extLst>
            </p:cNvPr>
            <p:cNvSpPr txBox="1"/>
            <p:nvPr/>
          </p:nvSpPr>
          <p:spPr>
            <a:xfrm>
              <a:off x="8774486" y="4387239"/>
              <a:ext cx="733573" cy="338554"/>
            </a:xfrm>
            <a:prstGeom prst="rect">
              <a:avLst/>
            </a:prstGeom>
            <a:noFill/>
          </p:spPr>
          <p:txBody>
            <a:bodyPr wrap="square" rtlCol="0">
              <a:spAutoFit/>
            </a:bodyPr>
            <a:lstStyle/>
            <a:p>
              <a:pPr algn="ctr"/>
              <a:r>
                <a:rPr lang="en-US" altLang="zh-CN" sz="1600" dirty="0"/>
                <a:t>ops</a:t>
              </a:r>
              <a:endParaRPr lang="en-US" sz="1600" dirty="0"/>
            </a:p>
          </p:txBody>
        </p:sp>
      </p:grpSp>
      <p:cxnSp>
        <p:nvCxnSpPr>
          <p:cNvPr id="104" name="Straight Connector 61">
            <a:extLst>
              <a:ext uri="{FF2B5EF4-FFF2-40B4-BE49-F238E27FC236}">
                <a16:creationId xmlns:a16="http://schemas.microsoft.com/office/drawing/2014/main" id="{DF69F1DD-C900-5645-952B-5A6904DDE82D}"/>
              </a:ext>
            </a:extLst>
          </p:cNvPr>
          <p:cNvCxnSpPr>
            <a:endCxn id="86" idx="3"/>
          </p:cNvCxnSpPr>
          <p:nvPr/>
        </p:nvCxnSpPr>
        <p:spPr>
          <a:xfrm flipV="1">
            <a:off x="7919154" y="3309739"/>
            <a:ext cx="240239" cy="232143"/>
          </a:xfrm>
          <a:prstGeom prst="line">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5" name="Rectangle: Rounded Corners 66">
            <a:extLst>
              <a:ext uri="{FF2B5EF4-FFF2-40B4-BE49-F238E27FC236}">
                <a16:creationId xmlns:a16="http://schemas.microsoft.com/office/drawing/2014/main" id="{59D3F2B0-E01D-8549-9D1A-384D1E5FD106}"/>
              </a:ext>
            </a:extLst>
          </p:cNvPr>
          <p:cNvSpPr/>
          <p:nvPr/>
        </p:nvSpPr>
        <p:spPr>
          <a:xfrm>
            <a:off x="5494547" y="2422706"/>
            <a:ext cx="1232713" cy="1946560"/>
          </a:xfrm>
          <a:prstGeom prst="roundRect">
            <a:avLst/>
          </a:prstGeom>
          <a:noFill/>
          <a:ln w="25400">
            <a:solidFill>
              <a:schemeClr val="tx1"/>
            </a:solidFill>
            <a:prstDash val="sysDash"/>
            <a:extLst>
              <a:ext uri="{C807C97D-BFC1-408E-A445-0C87EB9F89A2}">
                <ask:lineSketchStyleProps xmlns:ask="http://schemas.microsoft.com/office/drawing/2018/sketchyshapes" sd="4057322111">
                  <a:custGeom>
                    <a:avLst/>
                    <a:gdLst>
                      <a:gd name="connsiteX0" fmla="*/ 0 w 1232713"/>
                      <a:gd name="connsiteY0" fmla="*/ 205456 h 1946560"/>
                      <a:gd name="connsiteX1" fmla="*/ 205456 w 1232713"/>
                      <a:gd name="connsiteY1" fmla="*/ 0 h 1946560"/>
                      <a:gd name="connsiteX2" fmla="*/ 632793 w 1232713"/>
                      <a:gd name="connsiteY2" fmla="*/ 0 h 1946560"/>
                      <a:gd name="connsiteX3" fmla="*/ 1027257 w 1232713"/>
                      <a:gd name="connsiteY3" fmla="*/ 0 h 1946560"/>
                      <a:gd name="connsiteX4" fmla="*/ 1232713 w 1232713"/>
                      <a:gd name="connsiteY4" fmla="*/ 205456 h 1946560"/>
                      <a:gd name="connsiteX5" fmla="*/ 1232713 w 1232713"/>
                      <a:gd name="connsiteY5" fmla="*/ 701982 h 1946560"/>
                      <a:gd name="connsiteX6" fmla="*/ 1232713 w 1232713"/>
                      <a:gd name="connsiteY6" fmla="*/ 1244578 h 1946560"/>
                      <a:gd name="connsiteX7" fmla="*/ 1232713 w 1232713"/>
                      <a:gd name="connsiteY7" fmla="*/ 1741104 h 1946560"/>
                      <a:gd name="connsiteX8" fmla="*/ 1027257 w 1232713"/>
                      <a:gd name="connsiteY8" fmla="*/ 1946560 h 1946560"/>
                      <a:gd name="connsiteX9" fmla="*/ 632793 w 1232713"/>
                      <a:gd name="connsiteY9" fmla="*/ 1946560 h 1946560"/>
                      <a:gd name="connsiteX10" fmla="*/ 205456 w 1232713"/>
                      <a:gd name="connsiteY10" fmla="*/ 1946560 h 1946560"/>
                      <a:gd name="connsiteX11" fmla="*/ 0 w 1232713"/>
                      <a:gd name="connsiteY11" fmla="*/ 1741104 h 1946560"/>
                      <a:gd name="connsiteX12" fmla="*/ 0 w 1232713"/>
                      <a:gd name="connsiteY12" fmla="*/ 1198508 h 1946560"/>
                      <a:gd name="connsiteX13" fmla="*/ 0 w 1232713"/>
                      <a:gd name="connsiteY13" fmla="*/ 732695 h 1946560"/>
                      <a:gd name="connsiteX14" fmla="*/ 0 w 1232713"/>
                      <a:gd name="connsiteY14" fmla="*/ 205456 h 1946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32713" h="1946560" extrusionOk="0">
                        <a:moveTo>
                          <a:pt x="0" y="205456"/>
                        </a:moveTo>
                        <a:cubicBezTo>
                          <a:pt x="16141" y="113090"/>
                          <a:pt x="85250" y="-10656"/>
                          <a:pt x="205456" y="0"/>
                        </a:cubicBezTo>
                        <a:cubicBezTo>
                          <a:pt x="353320" y="20382"/>
                          <a:pt x="505295" y="2364"/>
                          <a:pt x="632793" y="0"/>
                        </a:cubicBezTo>
                        <a:cubicBezTo>
                          <a:pt x="760291" y="-2364"/>
                          <a:pt x="886912" y="11095"/>
                          <a:pt x="1027257" y="0"/>
                        </a:cubicBezTo>
                        <a:cubicBezTo>
                          <a:pt x="1135711" y="1655"/>
                          <a:pt x="1234355" y="104321"/>
                          <a:pt x="1232713" y="205456"/>
                        </a:cubicBezTo>
                        <a:cubicBezTo>
                          <a:pt x="1213512" y="332216"/>
                          <a:pt x="1239062" y="508321"/>
                          <a:pt x="1232713" y="701982"/>
                        </a:cubicBezTo>
                        <a:cubicBezTo>
                          <a:pt x="1226364" y="895643"/>
                          <a:pt x="1242055" y="1038479"/>
                          <a:pt x="1232713" y="1244578"/>
                        </a:cubicBezTo>
                        <a:cubicBezTo>
                          <a:pt x="1223371" y="1450677"/>
                          <a:pt x="1223502" y="1509289"/>
                          <a:pt x="1232713" y="1741104"/>
                        </a:cubicBezTo>
                        <a:cubicBezTo>
                          <a:pt x="1214354" y="1839110"/>
                          <a:pt x="1140526" y="1943271"/>
                          <a:pt x="1027257" y="1946560"/>
                        </a:cubicBezTo>
                        <a:cubicBezTo>
                          <a:pt x="929887" y="1943512"/>
                          <a:pt x="746542" y="1952348"/>
                          <a:pt x="632793" y="1946560"/>
                        </a:cubicBezTo>
                        <a:cubicBezTo>
                          <a:pt x="519044" y="1940772"/>
                          <a:pt x="309133" y="1953662"/>
                          <a:pt x="205456" y="1946560"/>
                        </a:cubicBezTo>
                        <a:cubicBezTo>
                          <a:pt x="72250" y="1947936"/>
                          <a:pt x="-6598" y="1855664"/>
                          <a:pt x="0" y="1741104"/>
                        </a:cubicBezTo>
                        <a:cubicBezTo>
                          <a:pt x="-7080" y="1553803"/>
                          <a:pt x="2017" y="1438591"/>
                          <a:pt x="0" y="1198508"/>
                        </a:cubicBezTo>
                        <a:cubicBezTo>
                          <a:pt x="-2017" y="958425"/>
                          <a:pt x="-15354" y="848972"/>
                          <a:pt x="0" y="732695"/>
                        </a:cubicBezTo>
                        <a:cubicBezTo>
                          <a:pt x="15354" y="616418"/>
                          <a:pt x="-18861" y="355386"/>
                          <a:pt x="0" y="205456"/>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ectangle: Rounded Corners 67">
            <a:extLst>
              <a:ext uri="{FF2B5EF4-FFF2-40B4-BE49-F238E27FC236}">
                <a16:creationId xmlns:a16="http://schemas.microsoft.com/office/drawing/2014/main" id="{030CA95E-C37F-BC49-9A2F-ADA2831B0D61}"/>
              </a:ext>
            </a:extLst>
          </p:cNvPr>
          <p:cNvSpPr/>
          <p:nvPr/>
        </p:nvSpPr>
        <p:spPr>
          <a:xfrm>
            <a:off x="7559856" y="2422706"/>
            <a:ext cx="1232713" cy="1948378"/>
          </a:xfrm>
          <a:prstGeom prst="roundRect">
            <a:avLst/>
          </a:prstGeom>
          <a:noFill/>
          <a:ln w="25400">
            <a:solidFill>
              <a:schemeClr val="tx1"/>
            </a:solidFill>
            <a:prstDash val="sysDash"/>
            <a:extLst>
              <a:ext uri="{C807C97D-BFC1-408E-A445-0C87EB9F89A2}">
                <ask:lineSketchStyleProps xmlns:ask="http://schemas.microsoft.com/office/drawing/2018/sketchyshapes" sd="4057322111">
                  <a:custGeom>
                    <a:avLst/>
                    <a:gdLst>
                      <a:gd name="connsiteX0" fmla="*/ 0 w 1232713"/>
                      <a:gd name="connsiteY0" fmla="*/ 205456 h 1948378"/>
                      <a:gd name="connsiteX1" fmla="*/ 205456 w 1232713"/>
                      <a:gd name="connsiteY1" fmla="*/ 0 h 1948378"/>
                      <a:gd name="connsiteX2" fmla="*/ 632793 w 1232713"/>
                      <a:gd name="connsiteY2" fmla="*/ 0 h 1948378"/>
                      <a:gd name="connsiteX3" fmla="*/ 1027257 w 1232713"/>
                      <a:gd name="connsiteY3" fmla="*/ 0 h 1948378"/>
                      <a:gd name="connsiteX4" fmla="*/ 1232713 w 1232713"/>
                      <a:gd name="connsiteY4" fmla="*/ 205456 h 1948378"/>
                      <a:gd name="connsiteX5" fmla="*/ 1232713 w 1232713"/>
                      <a:gd name="connsiteY5" fmla="*/ 702570 h 1948378"/>
                      <a:gd name="connsiteX6" fmla="*/ 1232713 w 1232713"/>
                      <a:gd name="connsiteY6" fmla="*/ 1245808 h 1948378"/>
                      <a:gd name="connsiteX7" fmla="*/ 1232713 w 1232713"/>
                      <a:gd name="connsiteY7" fmla="*/ 1742922 h 1948378"/>
                      <a:gd name="connsiteX8" fmla="*/ 1027257 w 1232713"/>
                      <a:gd name="connsiteY8" fmla="*/ 1948378 h 1948378"/>
                      <a:gd name="connsiteX9" fmla="*/ 632793 w 1232713"/>
                      <a:gd name="connsiteY9" fmla="*/ 1948378 h 1948378"/>
                      <a:gd name="connsiteX10" fmla="*/ 205456 w 1232713"/>
                      <a:gd name="connsiteY10" fmla="*/ 1948378 h 1948378"/>
                      <a:gd name="connsiteX11" fmla="*/ 0 w 1232713"/>
                      <a:gd name="connsiteY11" fmla="*/ 1742922 h 1948378"/>
                      <a:gd name="connsiteX12" fmla="*/ 0 w 1232713"/>
                      <a:gd name="connsiteY12" fmla="*/ 1199684 h 1948378"/>
                      <a:gd name="connsiteX13" fmla="*/ 0 w 1232713"/>
                      <a:gd name="connsiteY13" fmla="*/ 733319 h 1948378"/>
                      <a:gd name="connsiteX14" fmla="*/ 0 w 1232713"/>
                      <a:gd name="connsiteY14" fmla="*/ 205456 h 1948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32713" h="1948378" extrusionOk="0">
                        <a:moveTo>
                          <a:pt x="0" y="205456"/>
                        </a:moveTo>
                        <a:cubicBezTo>
                          <a:pt x="16141" y="113090"/>
                          <a:pt x="85250" y="-10656"/>
                          <a:pt x="205456" y="0"/>
                        </a:cubicBezTo>
                        <a:cubicBezTo>
                          <a:pt x="353320" y="20382"/>
                          <a:pt x="505295" y="2364"/>
                          <a:pt x="632793" y="0"/>
                        </a:cubicBezTo>
                        <a:cubicBezTo>
                          <a:pt x="760291" y="-2364"/>
                          <a:pt x="886912" y="11095"/>
                          <a:pt x="1027257" y="0"/>
                        </a:cubicBezTo>
                        <a:cubicBezTo>
                          <a:pt x="1135711" y="1655"/>
                          <a:pt x="1234355" y="104321"/>
                          <a:pt x="1232713" y="205456"/>
                        </a:cubicBezTo>
                        <a:cubicBezTo>
                          <a:pt x="1220029" y="419631"/>
                          <a:pt x="1210146" y="575592"/>
                          <a:pt x="1232713" y="702570"/>
                        </a:cubicBezTo>
                        <a:cubicBezTo>
                          <a:pt x="1255280" y="829548"/>
                          <a:pt x="1206524" y="1118117"/>
                          <a:pt x="1232713" y="1245808"/>
                        </a:cubicBezTo>
                        <a:cubicBezTo>
                          <a:pt x="1258902" y="1373499"/>
                          <a:pt x="1228487" y="1626268"/>
                          <a:pt x="1232713" y="1742922"/>
                        </a:cubicBezTo>
                        <a:cubicBezTo>
                          <a:pt x="1214354" y="1840928"/>
                          <a:pt x="1140526" y="1945089"/>
                          <a:pt x="1027257" y="1948378"/>
                        </a:cubicBezTo>
                        <a:cubicBezTo>
                          <a:pt x="929887" y="1945330"/>
                          <a:pt x="746542" y="1954166"/>
                          <a:pt x="632793" y="1948378"/>
                        </a:cubicBezTo>
                        <a:cubicBezTo>
                          <a:pt x="519044" y="1942590"/>
                          <a:pt x="309133" y="1955480"/>
                          <a:pt x="205456" y="1948378"/>
                        </a:cubicBezTo>
                        <a:cubicBezTo>
                          <a:pt x="72250" y="1949754"/>
                          <a:pt x="-6598" y="1857482"/>
                          <a:pt x="0" y="1742922"/>
                        </a:cubicBezTo>
                        <a:cubicBezTo>
                          <a:pt x="-2546" y="1605547"/>
                          <a:pt x="1207" y="1347816"/>
                          <a:pt x="0" y="1199684"/>
                        </a:cubicBezTo>
                        <a:cubicBezTo>
                          <a:pt x="-1207" y="1051552"/>
                          <a:pt x="-3760" y="843980"/>
                          <a:pt x="0" y="733319"/>
                        </a:cubicBezTo>
                        <a:cubicBezTo>
                          <a:pt x="3760" y="622659"/>
                          <a:pt x="-608" y="361869"/>
                          <a:pt x="0" y="205456"/>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7" name="Straight Arrow Connector 68">
            <a:extLst>
              <a:ext uri="{FF2B5EF4-FFF2-40B4-BE49-F238E27FC236}">
                <a16:creationId xmlns:a16="http://schemas.microsoft.com/office/drawing/2014/main" id="{C3D4DD92-15D1-3048-8BD6-C252C1CB4D3B}"/>
              </a:ext>
            </a:extLst>
          </p:cNvPr>
          <p:cNvCxnSpPr>
            <a:cxnSpLocks/>
            <a:stCxn id="100" idx="3"/>
            <a:endCxn id="103" idx="1"/>
          </p:cNvCxnSpPr>
          <p:nvPr/>
        </p:nvCxnSpPr>
        <p:spPr>
          <a:xfrm>
            <a:off x="6587887" y="2750845"/>
            <a:ext cx="971969" cy="944260"/>
          </a:xfrm>
          <a:prstGeom prst="straightConnector1">
            <a:avLst/>
          </a:prstGeom>
          <a:ln>
            <a:solidFill>
              <a:srgbClr val="C00000"/>
            </a:solidFill>
            <a:prstDash val="sysDash"/>
            <a:headEnd type="triangle" w="med" len="med"/>
            <a:tailEnd type="triangle" w="med" len="med"/>
          </a:ln>
          <a:effectLst/>
        </p:spPr>
        <p:style>
          <a:lnRef idx="3">
            <a:schemeClr val="dk1"/>
          </a:lnRef>
          <a:fillRef idx="0">
            <a:schemeClr val="dk1"/>
          </a:fillRef>
          <a:effectRef idx="2">
            <a:schemeClr val="dk1"/>
          </a:effectRef>
          <a:fontRef idx="minor">
            <a:schemeClr val="tx1"/>
          </a:fontRef>
        </p:style>
      </p:cxnSp>
      <p:grpSp>
        <p:nvGrpSpPr>
          <p:cNvPr id="108" name="组合 107">
            <a:extLst>
              <a:ext uri="{FF2B5EF4-FFF2-40B4-BE49-F238E27FC236}">
                <a16:creationId xmlns:a16="http://schemas.microsoft.com/office/drawing/2014/main" id="{6091F4F6-1AE3-064D-ACD7-7BBF75D25F22}"/>
              </a:ext>
            </a:extLst>
          </p:cNvPr>
          <p:cNvGrpSpPr/>
          <p:nvPr/>
        </p:nvGrpSpPr>
        <p:grpSpPr>
          <a:xfrm>
            <a:off x="5616441" y="4608563"/>
            <a:ext cx="971446" cy="1228966"/>
            <a:chOff x="7098717" y="4674592"/>
            <a:chExt cx="971446" cy="1228966"/>
          </a:xfrm>
        </p:grpSpPr>
        <p:sp>
          <p:nvSpPr>
            <p:cNvPr id="109" name="TextBox 47">
              <a:extLst>
                <a:ext uri="{FF2B5EF4-FFF2-40B4-BE49-F238E27FC236}">
                  <a16:creationId xmlns:a16="http://schemas.microsoft.com/office/drawing/2014/main" id="{84ADC5F6-7236-C541-A7F3-B495E1F7FB15}"/>
                </a:ext>
              </a:extLst>
            </p:cNvPr>
            <p:cNvSpPr txBox="1"/>
            <p:nvPr/>
          </p:nvSpPr>
          <p:spPr>
            <a:xfrm>
              <a:off x="7098717" y="5534226"/>
              <a:ext cx="971446" cy="369332"/>
            </a:xfrm>
            <a:prstGeom prst="rect">
              <a:avLst/>
            </a:prstGeom>
            <a:noFill/>
          </p:spPr>
          <p:txBody>
            <a:bodyPr wrap="square" rtlCol="0">
              <a:spAutoFit/>
            </a:bodyPr>
            <a:lstStyle/>
            <a:p>
              <a:pPr algn="ctr"/>
              <a:r>
                <a:rPr lang="en-US" dirty="0"/>
                <a:t>Server</a:t>
              </a:r>
              <a:r>
                <a:rPr lang="en-US" altLang="zh-CN" baseline="-25000" dirty="0"/>
                <a:t>2</a:t>
              </a:r>
              <a:endParaRPr lang="en-US" baseline="-25000" dirty="0"/>
            </a:p>
          </p:txBody>
        </p:sp>
        <p:pic>
          <p:nvPicPr>
            <p:cNvPr id="110" name="图片 109">
              <a:extLst>
                <a:ext uri="{FF2B5EF4-FFF2-40B4-BE49-F238E27FC236}">
                  <a16:creationId xmlns:a16="http://schemas.microsoft.com/office/drawing/2014/main" id="{FA1FFAB7-2ECE-704F-A8C5-F38FF018AF07}"/>
                </a:ext>
              </a:extLst>
            </p:cNvPr>
            <p:cNvPicPr>
              <a:picLocks noChangeAspect="1"/>
            </p:cNvPicPr>
            <p:nvPr/>
          </p:nvPicPr>
          <p:blipFill>
            <a:blip r:embed="rId9"/>
            <a:stretch>
              <a:fillRect/>
            </a:stretch>
          </p:blipFill>
          <p:spPr>
            <a:xfrm>
              <a:off x="7331847" y="4674592"/>
              <a:ext cx="508000" cy="914400"/>
            </a:xfrm>
            <a:prstGeom prst="rect">
              <a:avLst/>
            </a:prstGeom>
          </p:spPr>
        </p:pic>
      </p:grpSp>
      <p:grpSp>
        <p:nvGrpSpPr>
          <p:cNvPr id="111" name="组合 110">
            <a:extLst>
              <a:ext uri="{FF2B5EF4-FFF2-40B4-BE49-F238E27FC236}">
                <a16:creationId xmlns:a16="http://schemas.microsoft.com/office/drawing/2014/main" id="{DCBF9A7D-33AB-9B4A-AE71-6332E81F2FFE}"/>
              </a:ext>
            </a:extLst>
          </p:cNvPr>
          <p:cNvGrpSpPr/>
          <p:nvPr/>
        </p:nvGrpSpPr>
        <p:grpSpPr>
          <a:xfrm>
            <a:off x="7638435" y="4623003"/>
            <a:ext cx="1053697" cy="1212843"/>
            <a:chOff x="9120711" y="4689032"/>
            <a:chExt cx="1053697" cy="1212843"/>
          </a:xfrm>
        </p:grpSpPr>
        <p:sp>
          <p:nvSpPr>
            <p:cNvPr id="112" name="TextBox 54">
              <a:extLst>
                <a:ext uri="{FF2B5EF4-FFF2-40B4-BE49-F238E27FC236}">
                  <a16:creationId xmlns:a16="http://schemas.microsoft.com/office/drawing/2014/main" id="{1C7705EC-5FA9-BF43-A29C-8633C01DC2BC}"/>
                </a:ext>
              </a:extLst>
            </p:cNvPr>
            <p:cNvSpPr txBox="1"/>
            <p:nvPr/>
          </p:nvSpPr>
          <p:spPr>
            <a:xfrm>
              <a:off x="9120711" y="5532543"/>
              <a:ext cx="1053697" cy="369332"/>
            </a:xfrm>
            <a:prstGeom prst="rect">
              <a:avLst/>
            </a:prstGeom>
            <a:noFill/>
          </p:spPr>
          <p:txBody>
            <a:bodyPr wrap="square" rtlCol="0">
              <a:spAutoFit/>
            </a:bodyPr>
            <a:lstStyle/>
            <a:p>
              <a:pPr algn="ctr"/>
              <a:r>
                <a:rPr lang="en-US" dirty="0"/>
                <a:t>Server</a:t>
              </a:r>
              <a:r>
                <a:rPr lang="en-US" altLang="zh-CN" baseline="-25000" dirty="0"/>
                <a:t>3</a:t>
              </a:r>
              <a:endParaRPr lang="en-US" baseline="-25000" dirty="0"/>
            </a:p>
          </p:txBody>
        </p:sp>
        <p:pic>
          <p:nvPicPr>
            <p:cNvPr id="113" name="图片 112">
              <a:extLst>
                <a:ext uri="{FF2B5EF4-FFF2-40B4-BE49-F238E27FC236}">
                  <a16:creationId xmlns:a16="http://schemas.microsoft.com/office/drawing/2014/main" id="{BD8A6658-8537-2246-9B3A-479F5A90B19C}"/>
                </a:ext>
              </a:extLst>
            </p:cNvPr>
            <p:cNvPicPr>
              <a:picLocks noChangeAspect="1"/>
            </p:cNvPicPr>
            <p:nvPr/>
          </p:nvPicPr>
          <p:blipFill>
            <a:blip r:embed="rId9"/>
            <a:stretch>
              <a:fillRect/>
            </a:stretch>
          </p:blipFill>
          <p:spPr>
            <a:xfrm>
              <a:off x="9420079" y="4689032"/>
              <a:ext cx="508000" cy="914400"/>
            </a:xfrm>
            <a:prstGeom prst="rect">
              <a:avLst/>
            </a:prstGeom>
          </p:spPr>
        </p:pic>
      </p:grpSp>
      <p:grpSp>
        <p:nvGrpSpPr>
          <p:cNvPr id="114" name="Group 38">
            <a:extLst>
              <a:ext uri="{FF2B5EF4-FFF2-40B4-BE49-F238E27FC236}">
                <a16:creationId xmlns:a16="http://schemas.microsoft.com/office/drawing/2014/main" id="{DE73173A-2240-6E4E-8CDA-A75384148BB9}"/>
              </a:ext>
            </a:extLst>
          </p:cNvPr>
          <p:cNvGrpSpPr/>
          <p:nvPr/>
        </p:nvGrpSpPr>
        <p:grpSpPr>
          <a:xfrm>
            <a:off x="10253212" y="3019561"/>
            <a:ext cx="476733" cy="461665"/>
            <a:chOff x="2261112" y="2377058"/>
            <a:chExt cx="476733" cy="461665"/>
          </a:xfrm>
        </p:grpSpPr>
        <p:sp>
          <p:nvSpPr>
            <p:cNvPr id="115" name="TextBox 39">
              <a:extLst>
                <a:ext uri="{FF2B5EF4-FFF2-40B4-BE49-F238E27FC236}">
                  <a16:creationId xmlns:a16="http://schemas.microsoft.com/office/drawing/2014/main" id="{CD06EE96-6659-4C47-AA4F-84F70EDEF62B}"/>
                </a:ext>
              </a:extLst>
            </p:cNvPr>
            <p:cNvSpPr txBox="1"/>
            <p:nvPr/>
          </p:nvSpPr>
          <p:spPr>
            <a:xfrm>
              <a:off x="2261112" y="2377058"/>
              <a:ext cx="476733" cy="461665"/>
            </a:xfrm>
            <a:prstGeom prst="rect">
              <a:avLst/>
            </a:prstGeom>
            <a:noFill/>
          </p:spPr>
          <p:txBody>
            <a:bodyPr wrap="square" rtlCol="0">
              <a:spAutoFit/>
            </a:bodyPr>
            <a:lstStyle/>
            <a:p>
              <a:pPr algn="ctr"/>
              <a:r>
                <a:rPr lang="en-US" sz="2400"/>
                <a:t>*</a:t>
              </a:r>
            </a:p>
          </p:txBody>
        </p:sp>
        <p:sp>
          <p:nvSpPr>
            <p:cNvPr id="116" name="Oval 40">
              <a:extLst>
                <a:ext uri="{FF2B5EF4-FFF2-40B4-BE49-F238E27FC236}">
                  <a16:creationId xmlns:a16="http://schemas.microsoft.com/office/drawing/2014/main" id="{8C759C85-63E3-AA47-9C0D-484D2F52B70F}"/>
                </a:ext>
              </a:extLst>
            </p:cNvPr>
            <p:cNvSpPr/>
            <p:nvPr/>
          </p:nvSpPr>
          <p:spPr>
            <a:xfrm>
              <a:off x="2329809" y="2395297"/>
              <a:ext cx="330611" cy="316466"/>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17" name="Straight Connector 42">
            <a:extLst>
              <a:ext uri="{FF2B5EF4-FFF2-40B4-BE49-F238E27FC236}">
                <a16:creationId xmlns:a16="http://schemas.microsoft.com/office/drawing/2014/main" id="{D842A8CB-A8A4-264F-9C06-F814549EBF3B}"/>
              </a:ext>
            </a:extLst>
          </p:cNvPr>
          <p:cNvCxnSpPr>
            <a:stCxn id="118" idx="0"/>
            <a:endCxn id="116" idx="5"/>
          </p:cNvCxnSpPr>
          <p:nvPr/>
        </p:nvCxnSpPr>
        <p:spPr>
          <a:xfrm flipH="1" flipV="1">
            <a:off x="10604102" y="3307920"/>
            <a:ext cx="203866" cy="274028"/>
          </a:xfrm>
          <a:prstGeom prst="line">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8" name="TextBox 43">
                <a:extLst>
                  <a:ext uri="{FF2B5EF4-FFF2-40B4-BE49-F238E27FC236}">
                    <a16:creationId xmlns:a16="http://schemas.microsoft.com/office/drawing/2014/main" id="{B4E56543-06E9-534B-BAEE-0C7614A2A582}"/>
                  </a:ext>
                </a:extLst>
              </p:cNvPr>
              <p:cNvSpPr txBox="1"/>
              <p:nvPr/>
            </p:nvSpPr>
            <p:spPr>
              <a:xfrm>
                <a:off x="10612434" y="3581949"/>
                <a:ext cx="39106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𝑾</m:t>
                          </m:r>
                        </m:e>
                        <m:sub>
                          <m:r>
                            <a:rPr lang="en-US" b="1" i="1" smtClean="0">
                              <a:latin typeface="Cambria Math" panose="02040503050406030204" pitchFamily="18" charset="0"/>
                            </a:rPr>
                            <m:t>𝟐</m:t>
                          </m:r>
                        </m:sub>
                      </m:sSub>
                    </m:oMath>
                  </m:oMathPara>
                </a14:m>
                <a:endParaRPr lang="en-US" b="1"/>
              </a:p>
            </p:txBody>
          </p:sp>
        </mc:Choice>
        <mc:Fallback xmlns="">
          <p:sp>
            <p:nvSpPr>
              <p:cNvPr id="118" name="TextBox 43">
                <a:extLst>
                  <a:ext uri="{FF2B5EF4-FFF2-40B4-BE49-F238E27FC236}">
                    <a16:creationId xmlns:a16="http://schemas.microsoft.com/office/drawing/2014/main" id="{B4E56543-06E9-534B-BAEE-0C7614A2A582}"/>
                  </a:ext>
                </a:extLst>
              </p:cNvPr>
              <p:cNvSpPr txBox="1">
                <a:spLocks noRot="1" noChangeAspect="1" noMove="1" noResize="1" noEditPoints="1" noAdjustHandles="1" noChangeArrowheads="1" noChangeShapeType="1" noTextEdit="1"/>
              </p:cNvSpPr>
              <p:nvPr/>
            </p:nvSpPr>
            <p:spPr>
              <a:xfrm>
                <a:off x="10612434" y="3581949"/>
                <a:ext cx="391068" cy="276999"/>
              </a:xfrm>
              <a:prstGeom prst="rect">
                <a:avLst/>
              </a:prstGeom>
              <a:blipFill>
                <a:blip r:embed="rId14"/>
                <a:stretch>
                  <a:fillRect l="-12903" r="-6452" b="-1304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9" name="TextBox 45">
                <a:extLst>
                  <a:ext uri="{FF2B5EF4-FFF2-40B4-BE49-F238E27FC236}">
                    <a16:creationId xmlns:a16="http://schemas.microsoft.com/office/drawing/2014/main" id="{C5DE1CE9-237A-C845-B161-1DD4118EE616}"/>
                  </a:ext>
                </a:extLst>
              </p:cNvPr>
              <p:cNvSpPr txBox="1"/>
              <p:nvPr/>
            </p:nvSpPr>
            <p:spPr>
              <a:xfrm>
                <a:off x="10278041" y="2789279"/>
                <a:ext cx="19877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𝒀</m:t>
                      </m:r>
                    </m:oMath>
                  </m:oMathPara>
                </a14:m>
                <a:endParaRPr lang="en-US" b="1"/>
              </a:p>
            </p:txBody>
          </p:sp>
        </mc:Choice>
        <mc:Fallback xmlns="">
          <p:sp>
            <p:nvSpPr>
              <p:cNvPr id="119" name="TextBox 45">
                <a:extLst>
                  <a:ext uri="{FF2B5EF4-FFF2-40B4-BE49-F238E27FC236}">
                    <a16:creationId xmlns:a16="http://schemas.microsoft.com/office/drawing/2014/main" id="{C5DE1CE9-237A-C845-B161-1DD4118EE616}"/>
                  </a:ext>
                </a:extLst>
              </p:cNvPr>
              <p:cNvSpPr txBox="1">
                <a:spLocks noRot="1" noChangeAspect="1" noMove="1" noResize="1" noEditPoints="1" noAdjustHandles="1" noChangeArrowheads="1" noChangeShapeType="1" noTextEdit="1"/>
              </p:cNvSpPr>
              <p:nvPr/>
            </p:nvSpPr>
            <p:spPr>
              <a:xfrm>
                <a:off x="10278041" y="2789279"/>
                <a:ext cx="198772" cy="276999"/>
              </a:xfrm>
              <a:prstGeom prst="rect">
                <a:avLst/>
              </a:prstGeom>
              <a:blipFill>
                <a:blip r:embed="rId15"/>
                <a:stretch>
                  <a:fillRect l="-23529" r="-17647" b="-4545"/>
                </a:stretch>
              </a:blipFill>
            </p:spPr>
            <p:txBody>
              <a:bodyPr/>
              <a:lstStyle/>
              <a:p>
                <a:r>
                  <a:rPr lang="zh-CN" altLang="en-US">
                    <a:noFill/>
                  </a:rPr>
                  <a:t> </a:t>
                </a:r>
              </a:p>
            </p:txBody>
          </p:sp>
        </mc:Fallback>
      </mc:AlternateContent>
      <p:cxnSp>
        <p:nvCxnSpPr>
          <p:cNvPr id="120" name="Straight Connector 46">
            <a:extLst>
              <a:ext uri="{FF2B5EF4-FFF2-40B4-BE49-F238E27FC236}">
                <a16:creationId xmlns:a16="http://schemas.microsoft.com/office/drawing/2014/main" id="{8558A8EC-D74D-A344-8F34-42595D9B6FB3}"/>
              </a:ext>
            </a:extLst>
          </p:cNvPr>
          <p:cNvCxnSpPr>
            <a:endCxn id="116" idx="0"/>
          </p:cNvCxnSpPr>
          <p:nvPr/>
        </p:nvCxnSpPr>
        <p:spPr>
          <a:xfrm flipH="1">
            <a:off x="10487215" y="2733545"/>
            <a:ext cx="4363" cy="304254"/>
          </a:xfrm>
          <a:prstGeom prst="line">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grpSp>
        <p:nvGrpSpPr>
          <p:cNvPr id="121" name="Group 58">
            <a:extLst>
              <a:ext uri="{FF2B5EF4-FFF2-40B4-BE49-F238E27FC236}">
                <a16:creationId xmlns:a16="http://schemas.microsoft.com/office/drawing/2014/main" id="{98AAAB44-1304-F24C-B5B6-B112F6AA73F6}"/>
              </a:ext>
            </a:extLst>
          </p:cNvPr>
          <p:cNvGrpSpPr/>
          <p:nvPr/>
        </p:nvGrpSpPr>
        <p:grpSpPr>
          <a:xfrm>
            <a:off x="9770789" y="3524010"/>
            <a:ext cx="733573" cy="338554"/>
            <a:chOff x="8774486" y="4387239"/>
            <a:chExt cx="733573" cy="338554"/>
          </a:xfrm>
        </p:grpSpPr>
        <p:sp>
          <p:nvSpPr>
            <p:cNvPr id="122" name="Oval 59">
              <a:extLst>
                <a:ext uri="{FF2B5EF4-FFF2-40B4-BE49-F238E27FC236}">
                  <a16:creationId xmlns:a16="http://schemas.microsoft.com/office/drawing/2014/main" id="{677819D1-C429-F748-92BF-F7B09ED8C515}"/>
                </a:ext>
              </a:extLst>
            </p:cNvPr>
            <p:cNvSpPr/>
            <p:nvPr/>
          </p:nvSpPr>
          <p:spPr>
            <a:xfrm>
              <a:off x="8842713" y="4403292"/>
              <a:ext cx="582142" cy="316466"/>
            </a:xfrm>
            <a:prstGeom prst="roundRect">
              <a:avLst/>
            </a:prstGeom>
            <a:solidFill>
              <a:schemeClr val="tx2">
                <a:lumMod val="20000"/>
                <a:lumOff val="80000"/>
              </a:schemeClr>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TextBox 60">
              <a:extLst>
                <a:ext uri="{FF2B5EF4-FFF2-40B4-BE49-F238E27FC236}">
                  <a16:creationId xmlns:a16="http://schemas.microsoft.com/office/drawing/2014/main" id="{B3B3D908-05CA-5B49-B64A-F8D96C624653}"/>
                </a:ext>
              </a:extLst>
            </p:cNvPr>
            <p:cNvSpPr txBox="1"/>
            <p:nvPr/>
          </p:nvSpPr>
          <p:spPr>
            <a:xfrm>
              <a:off x="8774486" y="4387239"/>
              <a:ext cx="733573" cy="338554"/>
            </a:xfrm>
            <a:prstGeom prst="rect">
              <a:avLst/>
            </a:prstGeom>
            <a:noFill/>
          </p:spPr>
          <p:txBody>
            <a:bodyPr wrap="square" rtlCol="0">
              <a:spAutoFit/>
            </a:bodyPr>
            <a:lstStyle/>
            <a:p>
              <a:pPr algn="ctr"/>
              <a:r>
                <a:rPr lang="en-US" altLang="zh-CN" sz="1600" dirty="0"/>
                <a:t>ops</a:t>
              </a:r>
              <a:endParaRPr lang="en-US" sz="1600" dirty="0"/>
            </a:p>
          </p:txBody>
        </p:sp>
      </p:grpSp>
      <p:cxnSp>
        <p:nvCxnSpPr>
          <p:cNvPr id="124" name="Straight Connector 61">
            <a:extLst>
              <a:ext uri="{FF2B5EF4-FFF2-40B4-BE49-F238E27FC236}">
                <a16:creationId xmlns:a16="http://schemas.microsoft.com/office/drawing/2014/main" id="{5F1D4C0D-D58B-4645-B9B3-4592B2C91AD3}"/>
              </a:ext>
            </a:extLst>
          </p:cNvPr>
          <p:cNvCxnSpPr>
            <a:endCxn id="116" idx="3"/>
          </p:cNvCxnSpPr>
          <p:nvPr/>
        </p:nvCxnSpPr>
        <p:spPr>
          <a:xfrm flipV="1">
            <a:off x="10130087" y="3307921"/>
            <a:ext cx="240239" cy="232143"/>
          </a:xfrm>
          <a:prstGeom prst="line">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5" name="Rectangle: Rounded Corners 67">
            <a:extLst>
              <a:ext uri="{FF2B5EF4-FFF2-40B4-BE49-F238E27FC236}">
                <a16:creationId xmlns:a16="http://schemas.microsoft.com/office/drawing/2014/main" id="{D3D9862E-CA95-CB40-BCED-43C616174DA3}"/>
              </a:ext>
            </a:extLst>
          </p:cNvPr>
          <p:cNvSpPr/>
          <p:nvPr/>
        </p:nvSpPr>
        <p:spPr>
          <a:xfrm>
            <a:off x="9770789" y="2420888"/>
            <a:ext cx="1232713" cy="1948378"/>
          </a:xfrm>
          <a:prstGeom prst="roundRect">
            <a:avLst/>
          </a:prstGeom>
          <a:noFill/>
          <a:ln w="25400">
            <a:solidFill>
              <a:schemeClr val="tx1"/>
            </a:solidFill>
            <a:prstDash val="sysDash"/>
            <a:extLst>
              <a:ext uri="{C807C97D-BFC1-408E-A445-0C87EB9F89A2}">
                <ask:lineSketchStyleProps xmlns:ask="http://schemas.microsoft.com/office/drawing/2018/sketchyshapes" sd="4057322111">
                  <a:custGeom>
                    <a:avLst/>
                    <a:gdLst>
                      <a:gd name="connsiteX0" fmla="*/ 0 w 1232713"/>
                      <a:gd name="connsiteY0" fmla="*/ 205456 h 1948378"/>
                      <a:gd name="connsiteX1" fmla="*/ 205456 w 1232713"/>
                      <a:gd name="connsiteY1" fmla="*/ 0 h 1948378"/>
                      <a:gd name="connsiteX2" fmla="*/ 632793 w 1232713"/>
                      <a:gd name="connsiteY2" fmla="*/ 0 h 1948378"/>
                      <a:gd name="connsiteX3" fmla="*/ 1027257 w 1232713"/>
                      <a:gd name="connsiteY3" fmla="*/ 0 h 1948378"/>
                      <a:gd name="connsiteX4" fmla="*/ 1232713 w 1232713"/>
                      <a:gd name="connsiteY4" fmla="*/ 205456 h 1948378"/>
                      <a:gd name="connsiteX5" fmla="*/ 1232713 w 1232713"/>
                      <a:gd name="connsiteY5" fmla="*/ 702570 h 1948378"/>
                      <a:gd name="connsiteX6" fmla="*/ 1232713 w 1232713"/>
                      <a:gd name="connsiteY6" fmla="*/ 1245808 h 1948378"/>
                      <a:gd name="connsiteX7" fmla="*/ 1232713 w 1232713"/>
                      <a:gd name="connsiteY7" fmla="*/ 1742922 h 1948378"/>
                      <a:gd name="connsiteX8" fmla="*/ 1027257 w 1232713"/>
                      <a:gd name="connsiteY8" fmla="*/ 1948378 h 1948378"/>
                      <a:gd name="connsiteX9" fmla="*/ 632793 w 1232713"/>
                      <a:gd name="connsiteY9" fmla="*/ 1948378 h 1948378"/>
                      <a:gd name="connsiteX10" fmla="*/ 205456 w 1232713"/>
                      <a:gd name="connsiteY10" fmla="*/ 1948378 h 1948378"/>
                      <a:gd name="connsiteX11" fmla="*/ 0 w 1232713"/>
                      <a:gd name="connsiteY11" fmla="*/ 1742922 h 1948378"/>
                      <a:gd name="connsiteX12" fmla="*/ 0 w 1232713"/>
                      <a:gd name="connsiteY12" fmla="*/ 1199684 h 1948378"/>
                      <a:gd name="connsiteX13" fmla="*/ 0 w 1232713"/>
                      <a:gd name="connsiteY13" fmla="*/ 733319 h 1948378"/>
                      <a:gd name="connsiteX14" fmla="*/ 0 w 1232713"/>
                      <a:gd name="connsiteY14" fmla="*/ 205456 h 1948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32713" h="1948378" extrusionOk="0">
                        <a:moveTo>
                          <a:pt x="0" y="205456"/>
                        </a:moveTo>
                        <a:cubicBezTo>
                          <a:pt x="16141" y="113090"/>
                          <a:pt x="85250" y="-10656"/>
                          <a:pt x="205456" y="0"/>
                        </a:cubicBezTo>
                        <a:cubicBezTo>
                          <a:pt x="353320" y="20382"/>
                          <a:pt x="505295" y="2364"/>
                          <a:pt x="632793" y="0"/>
                        </a:cubicBezTo>
                        <a:cubicBezTo>
                          <a:pt x="760291" y="-2364"/>
                          <a:pt x="886912" y="11095"/>
                          <a:pt x="1027257" y="0"/>
                        </a:cubicBezTo>
                        <a:cubicBezTo>
                          <a:pt x="1135711" y="1655"/>
                          <a:pt x="1234355" y="104321"/>
                          <a:pt x="1232713" y="205456"/>
                        </a:cubicBezTo>
                        <a:cubicBezTo>
                          <a:pt x="1220029" y="419631"/>
                          <a:pt x="1210146" y="575592"/>
                          <a:pt x="1232713" y="702570"/>
                        </a:cubicBezTo>
                        <a:cubicBezTo>
                          <a:pt x="1255280" y="829548"/>
                          <a:pt x="1206524" y="1118117"/>
                          <a:pt x="1232713" y="1245808"/>
                        </a:cubicBezTo>
                        <a:cubicBezTo>
                          <a:pt x="1258902" y="1373499"/>
                          <a:pt x="1228487" y="1626268"/>
                          <a:pt x="1232713" y="1742922"/>
                        </a:cubicBezTo>
                        <a:cubicBezTo>
                          <a:pt x="1214354" y="1840928"/>
                          <a:pt x="1140526" y="1945089"/>
                          <a:pt x="1027257" y="1948378"/>
                        </a:cubicBezTo>
                        <a:cubicBezTo>
                          <a:pt x="929887" y="1945330"/>
                          <a:pt x="746542" y="1954166"/>
                          <a:pt x="632793" y="1948378"/>
                        </a:cubicBezTo>
                        <a:cubicBezTo>
                          <a:pt x="519044" y="1942590"/>
                          <a:pt x="309133" y="1955480"/>
                          <a:pt x="205456" y="1948378"/>
                        </a:cubicBezTo>
                        <a:cubicBezTo>
                          <a:pt x="72250" y="1949754"/>
                          <a:pt x="-6598" y="1857482"/>
                          <a:pt x="0" y="1742922"/>
                        </a:cubicBezTo>
                        <a:cubicBezTo>
                          <a:pt x="-2546" y="1605547"/>
                          <a:pt x="1207" y="1347816"/>
                          <a:pt x="0" y="1199684"/>
                        </a:cubicBezTo>
                        <a:cubicBezTo>
                          <a:pt x="-1207" y="1051552"/>
                          <a:pt x="-3760" y="843980"/>
                          <a:pt x="0" y="733319"/>
                        </a:cubicBezTo>
                        <a:cubicBezTo>
                          <a:pt x="3760" y="622659"/>
                          <a:pt x="-608" y="361869"/>
                          <a:pt x="0" y="205456"/>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6" name="组合 125">
            <a:extLst>
              <a:ext uri="{FF2B5EF4-FFF2-40B4-BE49-F238E27FC236}">
                <a16:creationId xmlns:a16="http://schemas.microsoft.com/office/drawing/2014/main" id="{654665E6-F40A-7C48-8B00-15768D151814}"/>
              </a:ext>
            </a:extLst>
          </p:cNvPr>
          <p:cNvGrpSpPr/>
          <p:nvPr/>
        </p:nvGrpSpPr>
        <p:grpSpPr>
          <a:xfrm>
            <a:off x="9849368" y="4621185"/>
            <a:ext cx="1053697" cy="1212843"/>
            <a:chOff x="9120711" y="4689032"/>
            <a:chExt cx="1053697" cy="1212843"/>
          </a:xfrm>
        </p:grpSpPr>
        <p:sp>
          <p:nvSpPr>
            <p:cNvPr id="127" name="TextBox 54">
              <a:extLst>
                <a:ext uri="{FF2B5EF4-FFF2-40B4-BE49-F238E27FC236}">
                  <a16:creationId xmlns:a16="http://schemas.microsoft.com/office/drawing/2014/main" id="{F367E83C-5954-4844-94B6-37CE720522F3}"/>
                </a:ext>
              </a:extLst>
            </p:cNvPr>
            <p:cNvSpPr txBox="1"/>
            <p:nvPr/>
          </p:nvSpPr>
          <p:spPr>
            <a:xfrm>
              <a:off x="9120711" y="5532543"/>
              <a:ext cx="1053697" cy="369332"/>
            </a:xfrm>
            <a:prstGeom prst="rect">
              <a:avLst/>
            </a:prstGeom>
            <a:noFill/>
          </p:spPr>
          <p:txBody>
            <a:bodyPr wrap="square" rtlCol="0">
              <a:spAutoFit/>
            </a:bodyPr>
            <a:lstStyle/>
            <a:p>
              <a:pPr algn="ctr"/>
              <a:r>
                <a:rPr lang="en-US" dirty="0"/>
                <a:t>Server</a:t>
              </a:r>
              <a:r>
                <a:rPr lang="en-US" altLang="zh-CN" baseline="-25000" dirty="0"/>
                <a:t>4</a:t>
              </a:r>
              <a:endParaRPr lang="en-US" baseline="-25000" dirty="0"/>
            </a:p>
          </p:txBody>
        </p:sp>
        <p:pic>
          <p:nvPicPr>
            <p:cNvPr id="128" name="图片 127">
              <a:extLst>
                <a:ext uri="{FF2B5EF4-FFF2-40B4-BE49-F238E27FC236}">
                  <a16:creationId xmlns:a16="http://schemas.microsoft.com/office/drawing/2014/main" id="{88F60043-268F-DA4C-8D72-F5D1208F977A}"/>
                </a:ext>
              </a:extLst>
            </p:cNvPr>
            <p:cNvPicPr>
              <a:picLocks noChangeAspect="1"/>
            </p:cNvPicPr>
            <p:nvPr/>
          </p:nvPicPr>
          <p:blipFill>
            <a:blip r:embed="rId9"/>
            <a:stretch>
              <a:fillRect/>
            </a:stretch>
          </p:blipFill>
          <p:spPr>
            <a:xfrm>
              <a:off x="9420079" y="4689032"/>
              <a:ext cx="508000" cy="914400"/>
            </a:xfrm>
            <a:prstGeom prst="rect">
              <a:avLst/>
            </a:prstGeom>
          </p:spPr>
        </p:pic>
      </p:grpSp>
      <p:cxnSp>
        <p:nvCxnSpPr>
          <p:cNvPr id="129" name="Straight Arrow Connector 68">
            <a:extLst>
              <a:ext uri="{FF2B5EF4-FFF2-40B4-BE49-F238E27FC236}">
                <a16:creationId xmlns:a16="http://schemas.microsoft.com/office/drawing/2014/main" id="{BDD5EE06-A4E3-DF42-8981-F72C22F19212}"/>
              </a:ext>
            </a:extLst>
          </p:cNvPr>
          <p:cNvCxnSpPr>
            <a:cxnSpLocks/>
            <a:stCxn id="61" idx="3"/>
            <a:endCxn id="100" idx="1"/>
          </p:cNvCxnSpPr>
          <p:nvPr/>
        </p:nvCxnSpPr>
        <p:spPr>
          <a:xfrm flipV="1">
            <a:off x="4113130" y="2750845"/>
            <a:ext cx="1840176" cy="944260"/>
          </a:xfrm>
          <a:prstGeom prst="straightConnector1">
            <a:avLst/>
          </a:prstGeom>
          <a:ln>
            <a:solidFill>
              <a:srgbClr val="C00000"/>
            </a:solidFill>
            <a:prstDash val="sysDash"/>
            <a:headEnd type="triangle" w="med" len="med"/>
            <a:tailEnd type="triangle" w="med" len="med"/>
          </a:ln>
          <a:effectLst/>
        </p:spPr>
        <p:style>
          <a:lnRef idx="3">
            <a:schemeClr val="dk1"/>
          </a:lnRef>
          <a:fillRef idx="0">
            <a:schemeClr val="dk1"/>
          </a:fillRef>
          <a:effectRef idx="2">
            <a:schemeClr val="dk1"/>
          </a:effectRef>
          <a:fontRef idx="minor">
            <a:schemeClr val="tx1"/>
          </a:fontRef>
        </p:style>
      </p:cxnSp>
      <p:cxnSp>
        <p:nvCxnSpPr>
          <p:cNvPr id="130" name="Straight Arrow Connector 68">
            <a:extLst>
              <a:ext uri="{FF2B5EF4-FFF2-40B4-BE49-F238E27FC236}">
                <a16:creationId xmlns:a16="http://schemas.microsoft.com/office/drawing/2014/main" id="{C1DEB6C4-0416-E546-8928-29EB9E724DFC}"/>
              </a:ext>
            </a:extLst>
          </p:cNvPr>
          <p:cNvCxnSpPr>
            <a:cxnSpLocks/>
            <a:stCxn id="103" idx="3"/>
            <a:endCxn id="123" idx="1"/>
          </p:cNvCxnSpPr>
          <p:nvPr/>
        </p:nvCxnSpPr>
        <p:spPr>
          <a:xfrm flipV="1">
            <a:off x="8293429" y="3693287"/>
            <a:ext cx="1477360" cy="1818"/>
          </a:xfrm>
          <a:prstGeom prst="straightConnector1">
            <a:avLst/>
          </a:prstGeom>
          <a:ln>
            <a:solidFill>
              <a:srgbClr val="C00000"/>
            </a:solidFill>
            <a:prstDash val="sysDash"/>
            <a:headEnd type="triangle" w="med" len="med"/>
            <a:tailEnd type="triangle" w="med" len="med"/>
          </a:ln>
          <a:effectLst/>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925332066"/>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6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nodeType="clickEffect">
                                  <p:stCondLst>
                                    <p:cond delay="0"/>
                                  </p:stCondLst>
                                  <p:childTnLst>
                                    <p:set>
                                      <p:cBhvr>
                                        <p:cTn id="44" dur="1" fill="hold">
                                          <p:stCondLst>
                                            <p:cond delay="0"/>
                                          </p:stCondLst>
                                        </p:cTn>
                                        <p:tgtEl>
                                          <p:spTgt spid="56"/>
                                        </p:tgtEl>
                                        <p:attrNameLst>
                                          <p:attrName>style.visibility</p:attrName>
                                        </p:attrNameLst>
                                      </p:cBhvr>
                                      <p:to>
                                        <p:strVal val="visible"/>
                                      </p:to>
                                    </p:set>
                                    <p:animEffect transition="in" filter="wipe(down)">
                                      <p:cBhvr>
                                        <p:cTn id="45" dur="250"/>
                                        <p:tgtEl>
                                          <p:spTgt spid="56"/>
                                        </p:tgtEl>
                                      </p:cBhvr>
                                    </p:animEffect>
                                  </p:childTnLst>
                                </p:cTn>
                              </p:par>
                            </p:childTnLst>
                          </p:cTn>
                        </p:par>
                        <p:par>
                          <p:cTn id="46" fill="hold">
                            <p:stCondLst>
                              <p:cond delay="250"/>
                            </p:stCondLst>
                            <p:childTnLst>
                              <p:par>
                                <p:cTn id="47" presetID="22" presetClass="entr" presetSubtype="4" fill="hold" nodeType="afterEffect">
                                  <p:stCondLst>
                                    <p:cond delay="0"/>
                                  </p:stCondLst>
                                  <p:childTnLst>
                                    <p:set>
                                      <p:cBhvr>
                                        <p:cTn id="48" dur="1" fill="hold">
                                          <p:stCondLst>
                                            <p:cond delay="0"/>
                                          </p:stCondLst>
                                        </p:cTn>
                                        <p:tgtEl>
                                          <p:spTgt spid="59"/>
                                        </p:tgtEl>
                                        <p:attrNameLst>
                                          <p:attrName>style.visibility</p:attrName>
                                        </p:attrNameLst>
                                      </p:cBhvr>
                                      <p:to>
                                        <p:strVal val="visible"/>
                                      </p:to>
                                    </p:set>
                                    <p:animEffect transition="in" filter="wipe(down)">
                                      <p:cBhvr>
                                        <p:cTn id="49" dur="250"/>
                                        <p:tgtEl>
                                          <p:spTgt spid="59"/>
                                        </p:tgtEl>
                                      </p:cBhvr>
                                    </p:animEffect>
                                  </p:childTnLst>
                                </p:cTn>
                              </p:par>
                            </p:childTnLst>
                          </p:cTn>
                        </p:par>
                        <p:par>
                          <p:cTn id="50" fill="hold">
                            <p:stCondLst>
                              <p:cond delay="500"/>
                            </p:stCondLst>
                            <p:childTnLst>
                              <p:par>
                                <p:cTn id="51" presetID="22" presetClass="entr" presetSubtype="8" fill="hold" nodeType="afterEffect">
                                  <p:stCondLst>
                                    <p:cond delay="0"/>
                                  </p:stCondLst>
                                  <p:childTnLst>
                                    <p:set>
                                      <p:cBhvr>
                                        <p:cTn id="52" dur="1" fill="hold">
                                          <p:stCondLst>
                                            <p:cond delay="0"/>
                                          </p:stCondLst>
                                        </p:cTn>
                                        <p:tgtEl>
                                          <p:spTgt spid="69"/>
                                        </p:tgtEl>
                                        <p:attrNameLst>
                                          <p:attrName>style.visibility</p:attrName>
                                        </p:attrNameLst>
                                      </p:cBhvr>
                                      <p:to>
                                        <p:strVal val="visible"/>
                                      </p:to>
                                    </p:set>
                                    <p:animEffect transition="in" filter="wipe(left)">
                                      <p:cBhvr>
                                        <p:cTn id="53" dur="250"/>
                                        <p:tgtEl>
                                          <p:spTgt spid="69"/>
                                        </p:tgtEl>
                                      </p:cBhvr>
                                    </p:animEffec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grpId="0" nodeType="clickEffect">
                                  <p:stCondLst>
                                    <p:cond delay="0"/>
                                  </p:stCondLst>
                                  <p:childTnLst>
                                    <p:set>
                                      <p:cBhvr>
                                        <p:cTn id="57" dur="1" fill="hold">
                                          <p:stCondLst>
                                            <p:cond delay="0"/>
                                          </p:stCondLst>
                                        </p:cTn>
                                        <p:tgtEl>
                                          <p:spTgt spid="72"/>
                                        </p:tgtEl>
                                        <p:attrNameLst>
                                          <p:attrName>style.visibility</p:attrName>
                                        </p:attrNameLst>
                                      </p:cBhvr>
                                      <p:to>
                                        <p:strVal val="visible"/>
                                      </p:to>
                                    </p:set>
                                  </p:childTnLst>
                                </p:cTn>
                              </p:par>
                              <p:par>
                                <p:cTn id="58" presetID="1" presetClass="entr" presetSubtype="0" fill="hold" grpId="0" nodeType="withEffect">
                                  <p:stCondLst>
                                    <p:cond delay="0"/>
                                  </p:stCondLst>
                                  <p:childTnLst>
                                    <p:set>
                                      <p:cBhvr>
                                        <p:cTn id="59" dur="1" fill="hold">
                                          <p:stCondLst>
                                            <p:cond delay="0"/>
                                          </p:stCondLst>
                                        </p:cTn>
                                        <p:tgtEl>
                                          <p:spTgt spid="80"/>
                                        </p:tgtEl>
                                        <p:attrNameLst>
                                          <p:attrName>style.visibility</p:attrName>
                                        </p:attrNameLst>
                                      </p:cBhvr>
                                      <p:to>
                                        <p:strVal val="visible"/>
                                      </p:to>
                                    </p:set>
                                  </p:childTnLst>
                                </p:cTn>
                              </p:par>
                              <p:par>
                                <p:cTn id="60" presetID="1" presetClass="entr" presetSubtype="0" fill="hold" nodeType="withEffect">
                                  <p:stCondLst>
                                    <p:cond delay="0"/>
                                  </p:stCondLst>
                                  <p:childTnLst>
                                    <p:set>
                                      <p:cBhvr>
                                        <p:cTn id="61" dur="1" fill="hold">
                                          <p:stCondLst>
                                            <p:cond delay="0"/>
                                          </p:stCondLst>
                                        </p:cTn>
                                        <p:tgtEl>
                                          <p:spTgt spid="81"/>
                                        </p:tgtEl>
                                        <p:attrNameLst>
                                          <p:attrName>style.visibility</p:attrName>
                                        </p:attrNameLst>
                                      </p:cBhvr>
                                      <p:to>
                                        <p:strVal val="visible"/>
                                      </p:to>
                                    </p:set>
                                  </p:childTnLst>
                                </p:cTn>
                              </p:par>
                              <p:par>
                                <p:cTn id="62" presetID="1" presetClass="entr" presetSubtype="0" fill="hold" nodeType="withEffect">
                                  <p:stCondLst>
                                    <p:cond delay="0"/>
                                  </p:stCondLst>
                                  <p:childTnLst>
                                    <p:set>
                                      <p:cBhvr>
                                        <p:cTn id="63" dur="1" fill="hold">
                                          <p:stCondLst>
                                            <p:cond delay="0"/>
                                          </p:stCondLst>
                                        </p:cTn>
                                        <p:tgtEl>
                                          <p:spTgt spid="82"/>
                                        </p:tgtEl>
                                        <p:attrNameLst>
                                          <p:attrName>style.visibility</p:attrName>
                                        </p:attrNameLst>
                                      </p:cBhvr>
                                      <p:to>
                                        <p:strVal val="visible"/>
                                      </p:to>
                                    </p:set>
                                  </p:childTnLst>
                                </p:cTn>
                              </p:par>
                              <p:par>
                                <p:cTn id="64" presetID="1" presetClass="entr" presetSubtype="0" fill="hold" nodeType="withEffect">
                                  <p:stCondLst>
                                    <p:cond delay="0"/>
                                  </p:stCondLst>
                                  <p:childTnLst>
                                    <p:set>
                                      <p:cBhvr>
                                        <p:cTn id="65" dur="1" fill="hold">
                                          <p:stCondLst>
                                            <p:cond delay="0"/>
                                          </p:stCondLst>
                                        </p:cTn>
                                        <p:tgtEl>
                                          <p:spTgt spid="83"/>
                                        </p:tgtEl>
                                        <p:attrNameLst>
                                          <p:attrName>style.visibility</p:attrName>
                                        </p:attrNameLst>
                                      </p:cBhvr>
                                      <p:to>
                                        <p:strVal val="visible"/>
                                      </p:to>
                                    </p:set>
                                  </p:childTnLst>
                                </p:cTn>
                              </p:par>
                              <p:par>
                                <p:cTn id="66" presetID="1" presetClass="entr" presetSubtype="0" fill="hold" nodeType="withEffect">
                                  <p:stCondLst>
                                    <p:cond delay="0"/>
                                  </p:stCondLst>
                                  <p:childTnLst>
                                    <p:set>
                                      <p:cBhvr>
                                        <p:cTn id="67" dur="1" fill="hold">
                                          <p:stCondLst>
                                            <p:cond delay="0"/>
                                          </p:stCondLst>
                                        </p:cTn>
                                        <p:tgtEl>
                                          <p:spTgt spid="84"/>
                                        </p:tgtEl>
                                        <p:attrNameLst>
                                          <p:attrName>style.visibility</p:attrName>
                                        </p:attrNameLst>
                                      </p:cBhvr>
                                      <p:to>
                                        <p:strVal val="visible"/>
                                      </p:to>
                                    </p:set>
                                  </p:childTnLst>
                                </p:cTn>
                              </p:par>
                              <p:par>
                                <p:cTn id="68" presetID="1" presetClass="entr" presetSubtype="0" fill="hold" nodeType="withEffect">
                                  <p:stCondLst>
                                    <p:cond delay="0"/>
                                  </p:stCondLst>
                                  <p:childTnLst>
                                    <p:set>
                                      <p:cBhvr>
                                        <p:cTn id="69" dur="1" fill="hold">
                                          <p:stCondLst>
                                            <p:cond delay="0"/>
                                          </p:stCondLst>
                                        </p:cTn>
                                        <p:tgtEl>
                                          <p:spTgt spid="87"/>
                                        </p:tgtEl>
                                        <p:attrNameLst>
                                          <p:attrName>style.visibility</p:attrName>
                                        </p:attrNameLst>
                                      </p:cBhvr>
                                      <p:to>
                                        <p:strVal val="visible"/>
                                      </p:to>
                                    </p:set>
                                  </p:childTnLst>
                                </p:cTn>
                              </p:par>
                              <p:par>
                                <p:cTn id="70" presetID="1" presetClass="entr" presetSubtype="0" fill="hold" nodeType="withEffect">
                                  <p:stCondLst>
                                    <p:cond delay="0"/>
                                  </p:stCondLst>
                                  <p:childTnLst>
                                    <p:set>
                                      <p:cBhvr>
                                        <p:cTn id="71" dur="1" fill="hold">
                                          <p:stCondLst>
                                            <p:cond delay="0"/>
                                          </p:stCondLst>
                                        </p:cTn>
                                        <p:tgtEl>
                                          <p:spTgt spid="88"/>
                                        </p:tgtEl>
                                        <p:attrNameLst>
                                          <p:attrName>style.visibility</p:attrName>
                                        </p:attrNameLst>
                                      </p:cBhvr>
                                      <p:to>
                                        <p:strVal val="visible"/>
                                      </p:to>
                                    </p:set>
                                  </p:childTnLst>
                                </p:cTn>
                              </p:par>
                              <p:par>
                                <p:cTn id="72" presetID="1" presetClass="entr" presetSubtype="0" fill="hold" grpId="0" nodeType="withEffect">
                                  <p:stCondLst>
                                    <p:cond delay="0"/>
                                  </p:stCondLst>
                                  <p:childTnLst>
                                    <p:set>
                                      <p:cBhvr>
                                        <p:cTn id="73" dur="1" fill="hold">
                                          <p:stCondLst>
                                            <p:cond delay="0"/>
                                          </p:stCondLst>
                                        </p:cTn>
                                        <p:tgtEl>
                                          <p:spTgt spid="89"/>
                                        </p:tgtEl>
                                        <p:attrNameLst>
                                          <p:attrName>style.visibility</p:attrName>
                                        </p:attrNameLst>
                                      </p:cBhvr>
                                      <p:to>
                                        <p:strVal val="visible"/>
                                      </p:to>
                                    </p:set>
                                  </p:childTnLst>
                                </p:cTn>
                              </p:par>
                              <p:par>
                                <p:cTn id="74" presetID="1" presetClass="entr" presetSubtype="0" fill="hold" grpId="0" nodeType="withEffect">
                                  <p:stCondLst>
                                    <p:cond delay="0"/>
                                  </p:stCondLst>
                                  <p:childTnLst>
                                    <p:set>
                                      <p:cBhvr>
                                        <p:cTn id="75" dur="1" fill="hold">
                                          <p:stCondLst>
                                            <p:cond delay="0"/>
                                          </p:stCondLst>
                                        </p:cTn>
                                        <p:tgtEl>
                                          <p:spTgt spid="90"/>
                                        </p:tgtEl>
                                        <p:attrNameLst>
                                          <p:attrName>style.visibility</p:attrName>
                                        </p:attrNameLst>
                                      </p:cBhvr>
                                      <p:to>
                                        <p:strVal val="visible"/>
                                      </p:to>
                                    </p:set>
                                  </p:childTnLst>
                                </p:cTn>
                              </p:par>
                              <p:par>
                                <p:cTn id="76" presetID="1" presetClass="entr" presetSubtype="0" fill="hold" grpId="0" nodeType="withEffect">
                                  <p:stCondLst>
                                    <p:cond delay="0"/>
                                  </p:stCondLst>
                                  <p:childTnLst>
                                    <p:set>
                                      <p:cBhvr>
                                        <p:cTn id="77" dur="1" fill="hold">
                                          <p:stCondLst>
                                            <p:cond delay="0"/>
                                          </p:stCondLst>
                                        </p:cTn>
                                        <p:tgtEl>
                                          <p:spTgt spid="91"/>
                                        </p:tgtEl>
                                        <p:attrNameLst>
                                          <p:attrName>style.visibility</p:attrName>
                                        </p:attrNameLst>
                                      </p:cBhvr>
                                      <p:to>
                                        <p:strVal val="visible"/>
                                      </p:to>
                                    </p:set>
                                  </p:childTnLst>
                                </p:cTn>
                              </p:par>
                              <p:par>
                                <p:cTn id="78" presetID="1" presetClass="entr" presetSubtype="0" fill="hold" nodeType="withEffect">
                                  <p:stCondLst>
                                    <p:cond delay="0"/>
                                  </p:stCondLst>
                                  <p:childTnLst>
                                    <p:set>
                                      <p:cBhvr>
                                        <p:cTn id="79" dur="1" fill="hold">
                                          <p:stCondLst>
                                            <p:cond delay="0"/>
                                          </p:stCondLst>
                                        </p:cTn>
                                        <p:tgtEl>
                                          <p:spTgt spid="92"/>
                                        </p:tgtEl>
                                        <p:attrNameLst>
                                          <p:attrName>style.visibility</p:attrName>
                                        </p:attrNameLst>
                                      </p:cBhvr>
                                      <p:to>
                                        <p:strVal val="visible"/>
                                      </p:to>
                                    </p:set>
                                  </p:childTnLst>
                                </p:cTn>
                              </p:par>
                              <p:par>
                                <p:cTn id="80" presetID="1" presetClass="entr" presetSubtype="0" fill="hold" nodeType="withEffect">
                                  <p:stCondLst>
                                    <p:cond delay="0"/>
                                  </p:stCondLst>
                                  <p:childTnLst>
                                    <p:set>
                                      <p:cBhvr>
                                        <p:cTn id="81" dur="1" fill="hold">
                                          <p:stCondLst>
                                            <p:cond delay="0"/>
                                          </p:stCondLst>
                                        </p:cTn>
                                        <p:tgtEl>
                                          <p:spTgt spid="93"/>
                                        </p:tgtEl>
                                        <p:attrNameLst>
                                          <p:attrName>style.visibility</p:attrName>
                                        </p:attrNameLst>
                                      </p:cBhvr>
                                      <p:to>
                                        <p:strVal val="visible"/>
                                      </p:to>
                                    </p:set>
                                  </p:childTnLst>
                                </p:cTn>
                              </p:par>
                              <p:par>
                                <p:cTn id="82" presetID="1" presetClass="entr" presetSubtype="0" fill="hold" grpId="0" nodeType="withEffect">
                                  <p:stCondLst>
                                    <p:cond delay="0"/>
                                  </p:stCondLst>
                                  <p:childTnLst>
                                    <p:set>
                                      <p:cBhvr>
                                        <p:cTn id="83" dur="1" fill="hold">
                                          <p:stCondLst>
                                            <p:cond delay="0"/>
                                          </p:stCondLst>
                                        </p:cTn>
                                        <p:tgtEl>
                                          <p:spTgt spid="96"/>
                                        </p:tgtEl>
                                        <p:attrNameLst>
                                          <p:attrName>style.visibility</p:attrName>
                                        </p:attrNameLst>
                                      </p:cBhvr>
                                      <p:to>
                                        <p:strVal val="visible"/>
                                      </p:to>
                                    </p:set>
                                  </p:childTnLst>
                                </p:cTn>
                              </p:par>
                              <p:par>
                                <p:cTn id="84" presetID="1" presetClass="entr" presetSubtype="0" fill="hold" grpId="0" nodeType="withEffect">
                                  <p:stCondLst>
                                    <p:cond delay="0"/>
                                  </p:stCondLst>
                                  <p:childTnLst>
                                    <p:set>
                                      <p:cBhvr>
                                        <p:cTn id="85" dur="1" fill="hold">
                                          <p:stCondLst>
                                            <p:cond delay="0"/>
                                          </p:stCondLst>
                                        </p:cTn>
                                        <p:tgtEl>
                                          <p:spTgt spid="97"/>
                                        </p:tgtEl>
                                        <p:attrNameLst>
                                          <p:attrName>style.visibility</p:attrName>
                                        </p:attrNameLst>
                                      </p:cBhvr>
                                      <p:to>
                                        <p:strVal val="visible"/>
                                      </p:to>
                                    </p:set>
                                  </p:childTnLst>
                                </p:cTn>
                              </p:par>
                              <p:par>
                                <p:cTn id="86" presetID="1" presetClass="entr" presetSubtype="0" fill="hold" nodeType="withEffect">
                                  <p:stCondLst>
                                    <p:cond delay="0"/>
                                  </p:stCondLst>
                                  <p:childTnLst>
                                    <p:set>
                                      <p:cBhvr>
                                        <p:cTn id="87" dur="1" fill="hold">
                                          <p:stCondLst>
                                            <p:cond delay="0"/>
                                          </p:stCondLst>
                                        </p:cTn>
                                        <p:tgtEl>
                                          <p:spTgt spid="104"/>
                                        </p:tgtEl>
                                        <p:attrNameLst>
                                          <p:attrName>style.visibility</p:attrName>
                                        </p:attrNameLst>
                                      </p:cBhvr>
                                      <p:to>
                                        <p:strVal val="visible"/>
                                      </p:to>
                                    </p:set>
                                  </p:childTnLst>
                                </p:cTn>
                              </p:par>
                              <p:par>
                                <p:cTn id="88" presetID="1" presetClass="entr" presetSubtype="0" fill="hold" grpId="0" nodeType="withEffect">
                                  <p:stCondLst>
                                    <p:cond delay="0"/>
                                  </p:stCondLst>
                                  <p:childTnLst>
                                    <p:set>
                                      <p:cBhvr>
                                        <p:cTn id="89" dur="1" fill="hold">
                                          <p:stCondLst>
                                            <p:cond delay="0"/>
                                          </p:stCondLst>
                                        </p:cTn>
                                        <p:tgtEl>
                                          <p:spTgt spid="105"/>
                                        </p:tgtEl>
                                        <p:attrNameLst>
                                          <p:attrName>style.visibility</p:attrName>
                                        </p:attrNameLst>
                                      </p:cBhvr>
                                      <p:to>
                                        <p:strVal val="visible"/>
                                      </p:to>
                                    </p:set>
                                  </p:childTnLst>
                                </p:cTn>
                              </p:par>
                              <p:par>
                                <p:cTn id="90" presetID="1" presetClass="entr" presetSubtype="0" fill="hold" grpId="0" nodeType="withEffect">
                                  <p:stCondLst>
                                    <p:cond delay="0"/>
                                  </p:stCondLst>
                                  <p:childTnLst>
                                    <p:set>
                                      <p:cBhvr>
                                        <p:cTn id="91" dur="1" fill="hold">
                                          <p:stCondLst>
                                            <p:cond delay="0"/>
                                          </p:stCondLst>
                                        </p:cTn>
                                        <p:tgtEl>
                                          <p:spTgt spid="106"/>
                                        </p:tgtEl>
                                        <p:attrNameLst>
                                          <p:attrName>style.visibility</p:attrName>
                                        </p:attrNameLst>
                                      </p:cBhvr>
                                      <p:to>
                                        <p:strVal val="visible"/>
                                      </p:to>
                                    </p:set>
                                  </p:childTnLst>
                                </p:cTn>
                              </p:par>
                            </p:childTnLst>
                          </p:cTn>
                        </p:par>
                      </p:childTnLst>
                    </p:cTn>
                  </p:par>
                  <p:par>
                    <p:cTn id="92" fill="hold">
                      <p:stCondLst>
                        <p:cond delay="indefinite"/>
                      </p:stCondLst>
                      <p:childTnLst>
                        <p:par>
                          <p:cTn id="93" fill="hold">
                            <p:stCondLst>
                              <p:cond delay="0"/>
                            </p:stCondLst>
                            <p:childTnLst>
                              <p:par>
                                <p:cTn id="94" presetID="22" presetClass="entr" presetSubtype="4" fill="hold" nodeType="clickEffect">
                                  <p:stCondLst>
                                    <p:cond delay="0"/>
                                  </p:stCondLst>
                                  <p:childTnLst>
                                    <p:set>
                                      <p:cBhvr>
                                        <p:cTn id="95" dur="1" fill="hold">
                                          <p:stCondLst>
                                            <p:cond delay="0"/>
                                          </p:stCondLst>
                                        </p:cTn>
                                        <p:tgtEl>
                                          <p:spTgt spid="98"/>
                                        </p:tgtEl>
                                        <p:attrNameLst>
                                          <p:attrName>style.visibility</p:attrName>
                                        </p:attrNameLst>
                                      </p:cBhvr>
                                      <p:to>
                                        <p:strVal val="visible"/>
                                      </p:to>
                                    </p:set>
                                    <p:animEffect transition="in" filter="wipe(down)">
                                      <p:cBhvr>
                                        <p:cTn id="96" dur="250"/>
                                        <p:tgtEl>
                                          <p:spTgt spid="98"/>
                                        </p:tgtEl>
                                      </p:cBhvr>
                                    </p:animEffect>
                                  </p:childTnLst>
                                </p:cTn>
                              </p:par>
                            </p:childTnLst>
                          </p:cTn>
                        </p:par>
                        <p:par>
                          <p:cTn id="97" fill="hold">
                            <p:stCondLst>
                              <p:cond delay="250"/>
                            </p:stCondLst>
                            <p:childTnLst>
                              <p:par>
                                <p:cTn id="98" presetID="22" presetClass="entr" presetSubtype="4" fill="hold" nodeType="afterEffect">
                                  <p:stCondLst>
                                    <p:cond delay="0"/>
                                  </p:stCondLst>
                                  <p:childTnLst>
                                    <p:set>
                                      <p:cBhvr>
                                        <p:cTn id="99" dur="1" fill="hold">
                                          <p:stCondLst>
                                            <p:cond delay="0"/>
                                          </p:stCondLst>
                                        </p:cTn>
                                        <p:tgtEl>
                                          <p:spTgt spid="101"/>
                                        </p:tgtEl>
                                        <p:attrNameLst>
                                          <p:attrName>style.visibility</p:attrName>
                                        </p:attrNameLst>
                                      </p:cBhvr>
                                      <p:to>
                                        <p:strVal val="visible"/>
                                      </p:to>
                                    </p:set>
                                    <p:animEffect transition="in" filter="wipe(down)">
                                      <p:cBhvr>
                                        <p:cTn id="100" dur="250"/>
                                        <p:tgtEl>
                                          <p:spTgt spid="101"/>
                                        </p:tgtEl>
                                      </p:cBhvr>
                                    </p:animEffect>
                                  </p:childTnLst>
                                </p:cTn>
                              </p:par>
                            </p:childTnLst>
                          </p:cTn>
                        </p:par>
                        <p:par>
                          <p:cTn id="101" fill="hold">
                            <p:stCondLst>
                              <p:cond delay="500"/>
                            </p:stCondLst>
                            <p:childTnLst>
                              <p:par>
                                <p:cTn id="102" presetID="22" presetClass="entr" presetSubtype="8" fill="hold" nodeType="afterEffect">
                                  <p:stCondLst>
                                    <p:cond delay="0"/>
                                  </p:stCondLst>
                                  <p:childTnLst>
                                    <p:set>
                                      <p:cBhvr>
                                        <p:cTn id="103" dur="1" fill="hold">
                                          <p:stCondLst>
                                            <p:cond delay="0"/>
                                          </p:stCondLst>
                                        </p:cTn>
                                        <p:tgtEl>
                                          <p:spTgt spid="107"/>
                                        </p:tgtEl>
                                        <p:attrNameLst>
                                          <p:attrName>style.visibility</p:attrName>
                                        </p:attrNameLst>
                                      </p:cBhvr>
                                      <p:to>
                                        <p:strVal val="visible"/>
                                      </p:to>
                                    </p:set>
                                    <p:animEffect transition="in" filter="wipe(left)">
                                      <p:cBhvr>
                                        <p:cTn id="104" dur="250"/>
                                        <p:tgtEl>
                                          <p:spTgt spid="107"/>
                                        </p:tgtEl>
                                      </p:cBhvr>
                                    </p:animEffect>
                                  </p:childTnLst>
                                </p:cTn>
                              </p:par>
                              <p:par>
                                <p:cTn id="105" presetID="1" presetClass="entr" presetSubtype="0" fill="hold" nodeType="withEffect">
                                  <p:stCondLst>
                                    <p:cond delay="0"/>
                                  </p:stCondLst>
                                  <p:childTnLst>
                                    <p:set>
                                      <p:cBhvr>
                                        <p:cTn id="106" dur="1" fill="hold">
                                          <p:stCondLst>
                                            <p:cond delay="0"/>
                                          </p:stCondLst>
                                        </p:cTn>
                                        <p:tgtEl>
                                          <p:spTgt spid="114"/>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117"/>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118"/>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119"/>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120"/>
                                        </p:tgtEl>
                                        <p:attrNameLst>
                                          <p:attrName>style.visibility</p:attrName>
                                        </p:attrNameLst>
                                      </p:cBhvr>
                                      <p:to>
                                        <p:strVal val="visible"/>
                                      </p:to>
                                    </p:set>
                                  </p:childTnLst>
                                </p:cTn>
                              </p:par>
                              <p:par>
                                <p:cTn id="115" presetID="1" presetClass="entr" presetSubtype="0" fill="hold" nodeType="withEffect">
                                  <p:stCondLst>
                                    <p:cond delay="0"/>
                                  </p:stCondLst>
                                  <p:childTnLst>
                                    <p:set>
                                      <p:cBhvr>
                                        <p:cTn id="116" dur="1" fill="hold">
                                          <p:stCondLst>
                                            <p:cond delay="0"/>
                                          </p:stCondLst>
                                        </p:cTn>
                                        <p:tgtEl>
                                          <p:spTgt spid="124"/>
                                        </p:tgtEl>
                                        <p:attrNameLst>
                                          <p:attrName>style.visibility</p:attrName>
                                        </p:attrNameLst>
                                      </p:cBhvr>
                                      <p:to>
                                        <p:strVal val="visible"/>
                                      </p:to>
                                    </p:set>
                                  </p:childTnLst>
                                </p:cTn>
                              </p:par>
                              <p:par>
                                <p:cTn id="117" presetID="1" presetClass="entr" presetSubtype="0" fill="hold" grpId="0" nodeType="withEffect">
                                  <p:stCondLst>
                                    <p:cond delay="0"/>
                                  </p:stCondLst>
                                  <p:childTnLst>
                                    <p:set>
                                      <p:cBhvr>
                                        <p:cTn id="118" dur="1" fill="hold">
                                          <p:stCondLst>
                                            <p:cond delay="0"/>
                                          </p:stCondLst>
                                        </p:cTn>
                                        <p:tgtEl>
                                          <p:spTgt spid="125"/>
                                        </p:tgtEl>
                                        <p:attrNameLst>
                                          <p:attrName>style.visibility</p:attrName>
                                        </p:attrNameLst>
                                      </p:cBhvr>
                                      <p:to>
                                        <p:strVal val="visible"/>
                                      </p:to>
                                    </p:set>
                                  </p:childTnLst>
                                </p:cTn>
                              </p:par>
                            </p:childTnLst>
                          </p:cTn>
                        </p:par>
                        <p:par>
                          <p:cTn id="119" fill="hold">
                            <p:stCondLst>
                              <p:cond delay="750"/>
                            </p:stCondLst>
                            <p:childTnLst>
                              <p:par>
                                <p:cTn id="120" presetID="22" presetClass="entr" presetSubtype="4" fill="hold" nodeType="afterEffect">
                                  <p:stCondLst>
                                    <p:cond delay="0"/>
                                  </p:stCondLst>
                                  <p:childTnLst>
                                    <p:set>
                                      <p:cBhvr>
                                        <p:cTn id="121" dur="1" fill="hold">
                                          <p:stCondLst>
                                            <p:cond delay="0"/>
                                          </p:stCondLst>
                                        </p:cTn>
                                        <p:tgtEl>
                                          <p:spTgt spid="121"/>
                                        </p:tgtEl>
                                        <p:attrNameLst>
                                          <p:attrName>style.visibility</p:attrName>
                                        </p:attrNameLst>
                                      </p:cBhvr>
                                      <p:to>
                                        <p:strVal val="visible"/>
                                      </p:to>
                                    </p:set>
                                    <p:animEffect transition="in" filter="wipe(down)">
                                      <p:cBhvr>
                                        <p:cTn id="122" dur="250"/>
                                        <p:tgtEl>
                                          <p:spTgt spid="121"/>
                                        </p:tgtEl>
                                      </p:cBhvr>
                                    </p:animEffect>
                                  </p:childTnLst>
                                </p:cTn>
                              </p:par>
                            </p:childTnLst>
                          </p:cTn>
                        </p:par>
                        <p:par>
                          <p:cTn id="123" fill="hold">
                            <p:stCondLst>
                              <p:cond delay="1000"/>
                            </p:stCondLst>
                            <p:childTnLst>
                              <p:par>
                                <p:cTn id="124" presetID="22" presetClass="entr" presetSubtype="8" fill="hold" nodeType="afterEffect">
                                  <p:stCondLst>
                                    <p:cond delay="0"/>
                                  </p:stCondLst>
                                  <p:childTnLst>
                                    <p:set>
                                      <p:cBhvr>
                                        <p:cTn id="125" dur="1" fill="hold">
                                          <p:stCondLst>
                                            <p:cond delay="0"/>
                                          </p:stCondLst>
                                        </p:cTn>
                                        <p:tgtEl>
                                          <p:spTgt spid="129"/>
                                        </p:tgtEl>
                                        <p:attrNameLst>
                                          <p:attrName>style.visibility</p:attrName>
                                        </p:attrNameLst>
                                      </p:cBhvr>
                                      <p:to>
                                        <p:strVal val="visible"/>
                                      </p:to>
                                    </p:set>
                                    <p:animEffect transition="in" filter="wipe(left)">
                                      <p:cBhvr>
                                        <p:cTn id="126" dur="250"/>
                                        <p:tgtEl>
                                          <p:spTgt spid="129"/>
                                        </p:tgtEl>
                                      </p:cBhvr>
                                    </p:animEffect>
                                  </p:childTnLst>
                                </p:cTn>
                              </p:par>
                            </p:childTnLst>
                          </p:cTn>
                        </p:par>
                        <p:par>
                          <p:cTn id="127" fill="hold">
                            <p:stCondLst>
                              <p:cond delay="1250"/>
                            </p:stCondLst>
                            <p:childTnLst>
                              <p:par>
                                <p:cTn id="128" presetID="22" presetClass="entr" presetSubtype="8" fill="hold" nodeType="afterEffect">
                                  <p:stCondLst>
                                    <p:cond delay="0"/>
                                  </p:stCondLst>
                                  <p:childTnLst>
                                    <p:set>
                                      <p:cBhvr>
                                        <p:cTn id="129" dur="1" fill="hold">
                                          <p:stCondLst>
                                            <p:cond delay="0"/>
                                          </p:stCondLst>
                                        </p:cTn>
                                        <p:tgtEl>
                                          <p:spTgt spid="130"/>
                                        </p:tgtEl>
                                        <p:attrNameLst>
                                          <p:attrName>style.visibility</p:attrName>
                                        </p:attrNameLst>
                                      </p:cBhvr>
                                      <p:to>
                                        <p:strVal val="visible"/>
                                      </p:to>
                                    </p:set>
                                    <p:animEffect transition="in" filter="wipe(left)">
                                      <p:cBhvr>
                                        <p:cTn id="130" dur="250"/>
                                        <p:tgtEl>
                                          <p:spTgt spid="1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5" grpId="0"/>
      <p:bldP spid="44" grpId="0"/>
      <p:bldP spid="45" grpId="0"/>
      <p:bldP spid="46" grpId="0"/>
      <p:bldP spid="52" grpId="0" animBg="1"/>
      <p:bldP spid="53" grpId="0"/>
      <p:bldP spid="67" grpId="0" animBg="1"/>
      <p:bldP spid="68" grpId="0" animBg="1"/>
      <p:bldP spid="72" grpId="0"/>
      <p:bldP spid="80" grpId="0"/>
      <p:bldP spid="89" grpId="0"/>
      <p:bldP spid="90" grpId="0"/>
      <p:bldP spid="91" grpId="0"/>
      <p:bldP spid="96" grpId="0" animBg="1"/>
      <p:bldP spid="97" grpId="0"/>
      <p:bldP spid="105" grpId="0" animBg="1"/>
      <p:bldP spid="106" grpId="0" animBg="1"/>
      <p:bldP spid="118" grpId="0"/>
      <p:bldP spid="119" grpId="0"/>
      <p:bldP spid="12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AF755AE-0422-4035-AFBF-F5FA6D6959B2}"/>
              </a:ext>
            </a:extLst>
          </p:cNvPr>
          <p:cNvSpPr>
            <a:spLocks noGrp="1"/>
          </p:cNvSpPr>
          <p:nvPr>
            <p:ph sz="half" idx="1"/>
          </p:nvPr>
        </p:nvSpPr>
        <p:spPr>
          <a:xfrm>
            <a:off x="625773" y="1412776"/>
            <a:ext cx="10963473" cy="589190"/>
          </a:xfrm>
        </p:spPr>
        <p:txBody>
          <a:bodyPr/>
          <a:lstStyle/>
          <a:p>
            <a:r>
              <a:rPr lang="zh-CN" altLang="en-US" dirty="0"/>
              <a:t>示例：分布式</a:t>
            </a:r>
            <a:r>
              <a:rPr lang="en-US" altLang="zh-CN" dirty="0"/>
              <a:t>MNIST</a:t>
            </a:r>
            <a:endParaRPr lang="en-US" dirty="0"/>
          </a:p>
        </p:txBody>
      </p:sp>
      <p:pic>
        <p:nvPicPr>
          <p:cNvPr id="5" name="Picture 4">
            <a:extLst>
              <a:ext uri="{FF2B5EF4-FFF2-40B4-BE49-F238E27FC236}">
                <a16:creationId xmlns:a16="http://schemas.microsoft.com/office/drawing/2014/main" id="{51F2787F-61AA-4F80-ABA7-CB65D4E5FDFE}"/>
              </a:ext>
            </a:extLst>
          </p:cNvPr>
          <p:cNvPicPr>
            <a:picLocks noChangeAspect="1"/>
          </p:cNvPicPr>
          <p:nvPr/>
        </p:nvPicPr>
        <p:blipFill>
          <a:blip r:embed="rId2"/>
          <a:stretch>
            <a:fillRect/>
          </a:stretch>
        </p:blipFill>
        <p:spPr>
          <a:xfrm>
            <a:off x="6298286" y="1464300"/>
            <a:ext cx="5328592" cy="4628996"/>
          </a:xfrm>
          <a:prstGeom prst="rect">
            <a:avLst/>
          </a:prstGeom>
        </p:spPr>
      </p:pic>
      <p:sp>
        <p:nvSpPr>
          <p:cNvPr id="2" name="Rectangle 1">
            <a:extLst>
              <a:ext uri="{FF2B5EF4-FFF2-40B4-BE49-F238E27FC236}">
                <a16:creationId xmlns:a16="http://schemas.microsoft.com/office/drawing/2014/main" id="{77FBA882-3907-4C65-B1AD-015FEE291BEE}"/>
              </a:ext>
            </a:extLst>
          </p:cNvPr>
          <p:cNvSpPr/>
          <p:nvPr/>
        </p:nvSpPr>
        <p:spPr bwMode="auto">
          <a:xfrm>
            <a:off x="7378406" y="5085184"/>
            <a:ext cx="2211185" cy="271983"/>
          </a:xfrm>
          <a:prstGeom prst="rect">
            <a:avLst/>
          </a:prstGeom>
          <a:solidFill>
            <a:srgbClr val="FFC000">
              <a:alpha val="50000"/>
            </a:srgb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8" name="Group 7">
            <a:extLst>
              <a:ext uri="{FF2B5EF4-FFF2-40B4-BE49-F238E27FC236}">
                <a16:creationId xmlns:a16="http://schemas.microsoft.com/office/drawing/2014/main" id="{9B02123E-4FCE-4088-8123-11AF46072895}"/>
              </a:ext>
            </a:extLst>
          </p:cNvPr>
          <p:cNvGrpSpPr/>
          <p:nvPr/>
        </p:nvGrpSpPr>
        <p:grpSpPr>
          <a:xfrm>
            <a:off x="553765" y="4293096"/>
            <a:ext cx="5603088" cy="1551589"/>
            <a:chOff x="281163" y="4361411"/>
            <a:chExt cx="5603088" cy="1551589"/>
          </a:xfrm>
        </p:grpSpPr>
        <p:sp>
          <p:nvSpPr>
            <p:cNvPr id="7" name="Speech Bubble: Rectangle 6">
              <a:extLst>
                <a:ext uri="{FF2B5EF4-FFF2-40B4-BE49-F238E27FC236}">
                  <a16:creationId xmlns:a16="http://schemas.microsoft.com/office/drawing/2014/main" id="{1ADE28BB-3946-4573-ADB5-E02242CF9032}"/>
                </a:ext>
              </a:extLst>
            </p:cNvPr>
            <p:cNvSpPr/>
            <p:nvPr/>
          </p:nvSpPr>
          <p:spPr bwMode="auto">
            <a:xfrm>
              <a:off x="281163" y="4361411"/>
              <a:ext cx="5603088" cy="1551589"/>
            </a:xfrm>
            <a:prstGeom prst="wedgeRectCallout">
              <a:avLst>
                <a:gd name="adj1" fmla="val 65869"/>
                <a:gd name="adj2" fmla="val 9061"/>
              </a:avLst>
            </a:prstGeom>
            <a:noFill/>
            <a:ln w="19050" cap="flat" cmpd="sng" algn="ctr">
              <a:solidFill>
                <a:srgbClr val="FFC000"/>
              </a:solidFill>
              <a:prstDash val="solid"/>
              <a:round/>
              <a:headEnd type="none" w="med" len="med"/>
              <a:tailEnd type="none" w="med" len="med"/>
              <a:extLst>
                <a:ext uri="{C807C97D-BFC1-408E-A445-0C87EB9F89A2}">
                  <ask:lineSketchStyleProps xmlns:ask="http://schemas.microsoft.com/office/drawing/2018/sketchyshapes">
                    <ask:type>
                      <ask:lineSketchFreehand/>
                    </ask:type>
                  </ask:lineSketchStyleProps>
                </a:ext>
              </a:extLst>
            </a:ln>
          </p:spPr>
          <p:style>
            <a:lnRef idx="0">
              <a:scrgbClr r="0" g="0" b="0"/>
            </a:lnRef>
            <a:fillRef idx="0">
              <a:scrgbClr r="0" g="0" b="0"/>
            </a:fillRef>
            <a:effectRef idx="0">
              <a:scrgbClr r="0" g="0" b="0"/>
            </a:effectRef>
            <a:fontRef idx="minor">
              <a:schemeClr val="accent4"/>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a:extLst>
                <a:ext uri="{FF2B5EF4-FFF2-40B4-BE49-F238E27FC236}">
                  <a16:creationId xmlns:a16="http://schemas.microsoft.com/office/drawing/2014/main" id="{F89B7467-5A23-49A9-9196-FFB2525155CA}"/>
                </a:ext>
              </a:extLst>
            </p:cNvPr>
            <p:cNvPicPr>
              <a:picLocks noChangeAspect="1"/>
            </p:cNvPicPr>
            <p:nvPr/>
          </p:nvPicPr>
          <p:blipFill>
            <a:blip r:embed="rId3"/>
            <a:stretch>
              <a:fillRect/>
            </a:stretch>
          </p:blipFill>
          <p:spPr>
            <a:xfrm>
              <a:off x="313970" y="4415725"/>
              <a:ext cx="5548472" cy="1459503"/>
            </a:xfrm>
            <a:prstGeom prst="rect">
              <a:avLst/>
            </a:prstGeom>
          </p:spPr>
        </p:pic>
      </p:grpSp>
      <p:pic>
        <p:nvPicPr>
          <p:cNvPr id="10" name="Picture 3" descr="Image result for pytorch logo">
            <a:extLst>
              <a:ext uri="{FF2B5EF4-FFF2-40B4-BE49-F238E27FC236}">
                <a16:creationId xmlns:a16="http://schemas.microsoft.com/office/drawing/2014/main" id="{FF1F7695-A8ED-8541-A3FF-26955808AB7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94725" y="663255"/>
            <a:ext cx="2535402" cy="504056"/>
          </a:xfrm>
          <a:prstGeom prst="rect">
            <a:avLst/>
          </a:prstGeom>
          <a:noFill/>
          <a:extLst>
            <a:ext uri="{909E8E84-426E-40DD-AFC4-6F175D3DCCD1}">
              <a14:hiddenFill xmlns:a14="http://schemas.microsoft.com/office/drawing/2010/main">
                <a:solidFill>
                  <a:srgbClr val="FFFFFF"/>
                </a:solidFill>
              </a14:hiddenFill>
            </a:ext>
          </a:extLst>
        </p:spPr>
      </p:pic>
      <p:sp>
        <p:nvSpPr>
          <p:cNvPr id="11" name="标题 1">
            <a:extLst>
              <a:ext uri="{FF2B5EF4-FFF2-40B4-BE49-F238E27FC236}">
                <a16:creationId xmlns:a16="http://schemas.microsoft.com/office/drawing/2014/main" id="{EBBE1EE2-1ED9-DD48-BA5C-43193F011D0E}"/>
              </a:ext>
            </a:extLst>
          </p:cNvPr>
          <p:cNvSpPr>
            <a:spLocks noGrp="1"/>
          </p:cNvSpPr>
          <p:nvPr>
            <p:ph type="title"/>
          </p:nvPr>
        </p:nvSpPr>
        <p:spPr>
          <a:xfrm>
            <a:off x="623635" y="620688"/>
            <a:ext cx="10963473" cy="589190"/>
          </a:xfrm>
        </p:spPr>
        <p:txBody>
          <a:bodyPr/>
          <a:lstStyle/>
          <a:p>
            <a:r>
              <a:rPr lang="zh-CN" altLang="en-US" dirty="0"/>
              <a:t>分布式训练系统（</a:t>
            </a:r>
            <a:r>
              <a:rPr lang="en-US" altLang="zh-CN" dirty="0"/>
              <a:t>II</a:t>
            </a:r>
            <a:r>
              <a:rPr lang="zh-CN" altLang="en-US" dirty="0"/>
              <a:t>）</a:t>
            </a:r>
          </a:p>
        </p:txBody>
      </p:sp>
    </p:spTree>
    <p:extLst>
      <p:ext uri="{BB962C8B-B14F-4D97-AF65-F5344CB8AC3E}">
        <p14:creationId xmlns:p14="http://schemas.microsoft.com/office/powerpoint/2010/main" val="58911895"/>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left)">
                                      <p:cBhvr>
                                        <p:cTn id="11" dur="25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C861C8-BAE0-DD46-8247-6F5F9B36F958}"/>
              </a:ext>
            </a:extLst>
          </p:cNvPr>
          <p:cNvSpPr>
            <a:spLocks noGrp="1"/>
          </p:cNvSpPr>
          <p:nvPr>
            <p:ph type="title"/>
          </p:nvPr>
        </p:nvSpPr>
        <p:spPr/>
        <p:txBody>
          <a:bodyPr/>
          <a:lstStyle/>
          <a:p>
            <a:r>
              <a:rPr kumimoji="1" lang="zh-CN" altLang="en-US" dirty="0"/>
              <a:t>集合式通信方式</a:t>
            </a:r>
          </a:p>
        </p:txBody>
      </p:sp>
      <p:sp>
        <p:nvSpPr>
          <p:cNvPr id="5" name="Text Placeholder 2">
            <a:extLst>
              <a:ext uri="{FF2B5EF4-FFF2-40B4-BE49-F238E27FC236}">
                <a16:creationId xmlns:a16="http://schemas.microsoft.com/office/drawing/2014/main" id="{7B2BA928-4015-BB49-8D4E-B75DBF3B20BC}"/>
              </a:ext>
            </a:extLst>
          </p:cNvPr>
          <p:cNvSpPr txBox="1">
            <a:spLocks/>
          </p:cNvSpPr>
          <p:nvPr/>
        </p:nvSpPr>
        <p:spPr>
          <a:xfrm>
            <a:off x="586390" y="1434370"/>
            <a:ext cx="11018520" cy="2868478"/>
          </a:xfrm>
          <a:prstGeom prst="rect">
            <a:avLst/>
          </a:prstGeom>
          <a:noFill/>
        </p:spPr>
        <p:txBody>
          <a:bodyPr/>
          <a:lstStyle>
            <a:lvl1pPr marL="239106" indent="-239106" algn="l" rtl="0" eaLnBrk="1" fontAlgn="base" hangingPunct="1">
              <a:lnSpc>
                <a:spcPct val="150000"/>
              </a:lnSpc>
              <a:spcBef>
                <a:spcPts val="0"/>
              </a:spcBef>
              <a:spcAft>
                <a:spcPct val="0"/>
              </a:spcAft>
              <a:buClr>
                <a:schemeClr val="accent2">
                  <a:lumMod val="90000"/>
                </a:schemeClr>
              </a:buClr>
              <a:buChar char="•"/>
              <a:defRPr sz="2000" b="0">
                <a:solidFill>
                  <a:srgbClr val="374154"/>
                </a:solidFill>
                <a:latin typeface="微软雅黑" panose="020B0503020204020204" pitchFamily="34" charset="-122"/>
                <a:ea typeface="微软雅黑" panose="020B0503020204020204" pitchFamily="34" charset="-122"/>
                <a:cs typeface="+mn-cs"/>
              </a:defRPr>
            </a:lvl1pPr>
            <a:lvl2pPr marL="476096" indent="-236990" algn="l" rtl="0" eaLnBrk="1" fontAlgn="base" hangingPunct="1">
              <a:lnSpc>
                <a:spcPct val="150000"/>
              </a:lnSpc>
              <a:spcBef>
                <a:spcPts val="0"/>
              </a:spcBef>
              <a:spcAft>
                <a:spcPct val="0"/>
              </a:spcAft>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cs typeface="+mn-cs"/>
              </a:defRPr>
            </a:lvl2pPr>
            <a:lvl3pPr marL="833696" indent="-236990" algn="l" rtl="0" eaLnBrk="1" fontAlgn="base" hangingPunct="1">
              <a:lnSpc>
                <a:spcPct val="150000"/>
              </a:lnSpc>
              <a:spcBef>
                <a:spcPts val="0"/>
              </a:spcBef>
              <a:spcAft>
                <a:spcPct val="0"/>
              </a:spcAft>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r>
              <a:rPr lang="zh-CN" altLang="en-US" sz="2400" kern="0" dirty="0"/>
              <a:t>一对多：</a:t>
            </a:r>
            <a:r>
              <a:rPr lang="en-US" altLang="zh-CN" sz="2400" kern="0" dirty="0"/>
              <a:t>Scatter / Broadcast</a:t>
            </a:r>
          </a:p>
          <a:p>
            <a:r>
              <a:rPr lang="zh-CN" altLang="en-US" sz="2400" kern="0" dirty="0"/>
              <a:t>多对一：</a:t>
            </a:r>
            <a:r>
              <a:rPr lang="en-US" altLang="zh-CN" sz="2400" kern="0" dirty="0"/>
              <a:t>Gather / Reduce</a:t>
            </a:r>
          </a:p>
          <a:p>
            <a:r>
              <a:rPr lang="zh-CN" altLang="en-US" sz="2400" kern="0" dirty="0"/>
              <a:t>多对多：</a:t>
            </a:r>
            <a:r>
              <a:rPr lang="en-US" altLang="zh-CN" sz="2400" kern="0" dirty="0"/>
              <a:t>All-Reduce / All-Gather</a:t>
            </a:r>
          </a:p>
        </p:txBody>
      </p:sp>
    </p:spTree>
    <p:extLst>
      <p:ext uri="{BB962C8B-B14F-4D97-AF65-F5344CB8AC3E}">
        <p14:creationId xmlns:p14="http://schemas.microsoft.com/office/powerpoint/2010/main" val="2629258624"/>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22858311-9117-8141-B83A-76255F60FB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00599" y="1628800"/>
            <a:ext cx="5718262" cy="1711114"/>
          </a:xfrm>
          <a:prstGeom prst="rect">
            <a:avLst/>
          </a:prstGeom>
        </p:spPr>
      </p:pic>
      <p:pic>
        <p:nvPicPr>
          <p:cNvPr id="8" name="图片 7">
            <a:extLst>
              <a:ext uri="{FF2B5EF4-FFF2-40B4-BE49-F238E27FC236}">
                <a16:creationId xmlns:a16="http://schemas.microsoft.com/office/drawing/2014/main" id="{0C076B47-E3D2-3340-A20D-586991EA75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84575" y="4077072"/>
            <a:ext cx="6242398" cy="1711114"/>
          </a:xfrm>
          <a:prstGeom prst="rect">
            <a:avLst/>
          </a:prstGeom>
        </p:spPr>
      </p:pic>
      <p:sp>
        <p:nvSpPr>
          <p:cNvPr id="9" name="标题 1">
            <a:extLst>
              <a:ext uri="{FF2B5EF4-FFF2-40B4-BE49-F238E27FC236}">
                <a16:creationId xmlns:a16="http://schemas.microsoft.com/office/drawing/2014/main" id="{F0C77EEC-905E-AA4C-915A-319D97280E0B}"/>
              </a:ext>
            </a:extLst>
          </p:cNvPr>
          <p:cNvSpPr>
            <a:spLocks noGrp="1"/>
          </p:cNvSpPr>
          <p:nvPr>
            <p:ph type="title"/>
          </p:nvPr>
        </p:nvSpPr>
        <p:spPr>
          <a:xfrm>
            <a:off x="623636" y="548680"/>
            <a:ext cx="10963473" cy="589190"/>
          </a:xfrm>
        </p:spPr>
        <p:txBody>
          <a:bodyPr/>
          <a:lstStyle/>
          <a:p>
            <a:r>
              <a:rPr kumimoji="1" lang="zh-CN" altLang="en-US" dirty="0"/>
              <a:t>集合式通信方式 </a:t>
            </a:r>
            <a:r>
              <a:rPr kumimoji="1" lang="en-US" altLang="zh-CN" dirty="0"/>
              <a:t>(I)</a:t>
            </a:r>
            <a:r>
              <a:rPr kumimoji="1" lang="zh-CN" altLang="en-US" dirty="0"/>
              <a:t>：</a:t>
            </a:r>
            <a:r>
              <a:rPr lang="zh-CN" altLang="en-US" dirty="0"/>
              <a:t>一对多 </a:t>
            </a:r>
            <a:r>
              <a:rPr lang="en-US" altLang="zh-CN" dirty="0"/>
              <a:t>Broadcast</a:t>
            </a:r>
            <a:endParaRPr kumimoji="1" lang="zh-CN" altLang="en-US" dirty="0"/>
          </a:p>
        </p:txBody>
      </p:sp>
      <p:sp>
        <p:nvSpPr>
          <p:cNvPr id="10" name="矩形 9">
            <a:extLst>
              <a:ext uri="{FF2B5EF4-FFF2-40B4-BE49-F238E27FC236}">
                <a16:creationId xmlns:a16="http://schemas.microsoft.com/office/drawing/2014/main" id="{D27BA781-30FF-CB47-92AC-2D368F6DC548}"/>
              </a:ext>
            </a:extLst>
          </p:cNvPr>
          <p:cNvSpPr/>
          <p:nvPr/>
        </p:nvSpPr>
        <p:spPr>
          <a:xfrm>
            <a:off x="650459" y="1551862"/>
            <a:ext cx="4151778" cy="2309186"/>
          </a:xfrm>
          <a:prstGeom prst="rect">
            <a:avLst/>
          </a:prstGeom>
        </p:spPr>
        <p:txBody>
          <a:bodyPr wrap="square">
            <a:spAutoFit/>
          </a:bodyPr>
          <a:lstStyle/>
          <a:p>
            <a:pPr>
              <a:lnSpc>
                <a:spcPct val="120000"/>
              </a:lnSpc>
            </a:pPr>
            <a:r>
              <a:rPr lang="zh-CN" altLang="en-US" sz="2000" dirty="0">
                <a:solidFill>
                  <a:srgbClr val="59595A"/>
                </a:solidFill>
                <a:latin typeface="+mj-ea"/>
                <a:ea typeface="+mj-ea"/>
              </a:rPr>
              <a:t>某个节点想把自身的数据发送到集群中的其他节点，那么就可以使用广播</a:t>
            </a:r>
            <a:r>
              <a:rPr lang="en-US" altLang="zh-CN" sz="2000" dirty="0">
                <a:solidFill>
                  <a:srgbClr val="59595A"/>
                </a:solidFill>
                <a:latin typeface="+mj-ea"/>
                <a:ea typeface="+mj-ea"/>
              </a:rPr>
              <a:t>Broadcast</a:t>
            </a:r>
            <a:r>
              <a:rPr lang="zh-CN" altLang="en-US" sz="2000" dirty="0">
                <a:solidFill>
                  <a:srgbClr val="59595A"/>
                </a:solidFill>
                <a:latin typeface="+mj-ea"/>
                <a:ea typeface="+mj-ea"/>
              </a:rPr>
              <a:t>的操作。</a:t>
            </a:r>
            <a:endParaRPr lang="en-US" altLang="zh-CN" sz="2000" dirty="0">
              <a:solidFill>
                <a:srgbClr val="59595A"/>
              </a:solidFill>
              <a:latin typeface="+mj-ea"/>
              <a:ea typeface="+mj-ea"/>
            </a:endParaRPr>
          </a:p>
          <a:p>
            <a:pPr>
              <a:lnSpc>
                <a:spcPct val="120000"/>
              </a:lnSpc>
            </a:pPr>
            <a:endParaRPr lang="en-US" altLang="zh-CN" sz="2000" dirty="0">
              <a:solidFill>
                <a:srgbClr val="59595A"/>
              </a:solidFill>
              <a:latin typeface="+mj-ea"/>
              <a:ea typeface="+mj-ea"/>
            </a:endParaRPr>
          </a:p>
          <a:p>
            <a:pPr>
              <a:lnSpc>
                <a:spcPct val="120000"/>
              </a:lnSpc>
            </a:pPr>
            <a:r>
              <a:rPr lang="zh-CN" altLang="en-US" sz="2000" dirty="0">
                <a:solidFill>
                  <a:srgbClr val="59595A"/>
                </a:solidFill>
                <a:latin typeface="+mj-ea"/>
                <a:ea typeface="+mj-ea"/>
              </a:rPr>
              <a:t>分布式机器学习中常用于网络参数的初始化。</a:t>
            </a:r>
          </a:p>
        </p:txBody>
      </p:sp>
    </p:spTree>
    <p:extLst>
      <p:ext uri="{BB962C8B-B14F-4D97-AF65-F5344CB8AC3E}">
        <p14:creationId xmlns:p14="http://schemas.microsoft.com/office/powerpoint/2010/main" val="220708860"/>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a:extLst>
              <a:ext uri="{FF2B5EF4-FFF2-40B4-BE49-F238E27FC236}">
                <a16:creationId xmlns:a16="http://schemas.microsoft.com/office/drawing/2014/main" id="{F0C77EEC-905E-AA4C-915A-319D97280E0B}"/>
              </a:ext>
            </a:extLst>
          </p:cNvPr>
          <p:cNvSpPr>
            <a:spLocks noGrp="1"/>
          </p:cNvSpPr>
          <p:nvPr>
            <p:ph type="title"/>
          </p:nvPr>
        </p:nvSpPr>
        <p:spPr>
          <a:xfrm>
            <a:off x="623636" y="548680"/>
            <a:ext cx="10963473" cy="589190"/>
          </a:xfrm>
        </p:spPr>
        <p:txBody>
          <a:bodyPr/>
          <a:lstStyle/>
          <a:p>
            <a:r>
              <a:rPr kumimoji="1" lang="zh-CN" altLang="en-US" dirty="0"/>
              <a:t>集合式通信方式 </a:t>
            </a:r>
            <a:r>
              <a:rPr kumimoji="1" lang="en-US" altLang="zh-CN" dirty="0"/>
              <a:t>(I)</a:t>
            </a:r>
            <a:r>
              <a:rPr kumimoji="1" lang="zh-CN" altLang="en-US" dirty="0"/>
              <a:t>：</a:t>
            </a:r>
            <a:r>
              <a:rPr lang="zh-CN" altLang="en-US" dirty="0"/>
              <a:t>一对多 </a:t>
            </a:r>
            <a:r>
              <a:rPr lang="en-US" altLang="zh-CN" dirty="0"/>
              <a:t>Scatter</a:t>
            </a:r>
            <a:endParaRPr kumimoji="1" lang="zh-CN" altLang="en-US" dirty="0"/>
          </a:p>
        </p:txBody>
      </p:sp>
      <p:pic>
        <p:nvPicPr>
          <p:cNvPr id="3" name="图片 2">
            <a:extLst>
              <a:ext uri="{FF2B5EF4-FFF2-40B4-BE49-F238E27FC236}">
                <a16:creationId xmlns:a16="http://schemas.microsoft.com/office/drawing/2014/main" id="{C31042DA-6032-EC41-9EEC-10780DCF0B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20020" y="1628268"/>
            <a:ext cx="5688632" cy="1769797"/>
          </a:xfrm>
          <a:prstGeom prst="rect">
            <a:avLst/>
          </a:prstGeom>
        </p:spPr>
      </p:pic>
      <p:pic>
        <p:nvPicPr>
          <p:cNvPr id="5" name="图片 4">
            <a:extLst>
              <a:ext uri="{FF2B5EF4-FFF2-40B4-BE49-F238E27FC236}">
                <a16:creationId xmlns:a16="http://schemas.microsoft.com/office/drawing/2014/main" id="{873ABC33-A056-514D-80B2-20CB92E9ED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40559" y="4005064"/>
            <a:ext cx="6458422" cy="1770329"/>
          </a:xfrm>
          <a:prstGeom prst="rect">
            <a:avLst/>
          </a:prstGeom>
        </p:spPr>
      </p:pic>
      <p:sp>
        <p:nvSpPr>
          <p:cNvPr id="10" name="矩形 9">
            <a:extLst>
              <a:ext uri="{FF2B5EF4-FFF2-40B4-BE49-F238E27FC236}">
                <a16:creationId xmlns:a16="http://schemas.microsoft.com/office/drawing/2014/main" id="{2B21B8C6-90B7-CB46-843D-E8A2F78CD023}"/>
              </a:ext>
            </a:extLst>
          </p:cNvPr>
          <p:cNvSpPr/>
          <p:nvPr/>
        </p:nvSpPr>
        <p:spPr>
          <a:xfrm>
            <a:off x="650459" y="1551862"/>
            <a:ext cx="4151778" cy="796308"/>
          </a:xfrm>
          <a:prstGeom prst="rect">
            <a:avLst/>
          </a:prstGeom>
        </p:spPr>
        <p:txBody>
          <a:bodyPr wrap="square">
            <a:spAutoFit/>
          </a:bodyPr>
          <a:lstStyle/>
          <a:p>
            <a:pPr latinLnBrk="1">
              <a:lnSpc>
                <a:spcPct val="120000"/>
              </a:lnSpc>
            </a:pPr>
            <a:r>
              <a:rPr lang="zh-CN" altLang="en-US" sz="2000" dirty="0">
                <a:solidFill>
                  <a:srgbClr val="59595A"/>
                </a:solidFill>
                <a:latin typeface="+mj-ea"/>
                <a:ea typeface="+mj-ea"/>
              </a:rPr>
              <a:t>将主节点的数据进行划分并散布至其他指定的节点。</a:t>
            </a:r>
            <a:endParaRPr lang="en-US" altLang="zh-CN" sz="2000" dirty="0">
              <a:solidFill>
                <a:srgbClr val="59595A"/>
              </a:solidFill>
              <a:latin typeface="+mj-ea"/>
              <a:ea typeface="+mj-ea"/>
            </a:endParaRPr>
          </a:p>
        </p:txBody>
      </p:sp>
    </p:spTree>
    <p:extLst>
      <p:ext uri="{BB962C8B-B14F-4D97-AF65-F5344CB8AC3E}">
        <p14:creationId xmlns:p14="http://schemas.microsoft.com/office/powerpoint/2010/main" val="1781168595"/>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a:extLst>
              <a:ext uri="{FF2B5EF4-FFF2-40B4-BE49-F238E27FC236}">
                <a16:creationId xmlns:a16="http://schemas.microsoft.com/office/drawing/2014/main" id="{F0C77EEC-905E-AA4C-915A-319D97280E0B}"/>
              </a:ext>
            </a:extLst>
          </p:cNvPr>
          <p:cNvSpPr>
            <a:spLocks noGrp="1"/>
          </p:cNvSpPr>
          <p:nvPr>
            <p:ph type="title"/>
          </p:nvPr>
        </p:nvSpPr>
        <p:spPr>
          <a:xfrm>
            <a:off x="623636" y="548680"/>
            <a:ext cx="10963473" cy="589190"/>
          </a:xfrm>
        </p:spPr>
        <p:txBody>
          <a:bodyPr/>
          <a:lstStyle/>
          <a:p>
            <a:r>
              <a:rPr kumimoji="1" lang="zh-CN" altLang="en-US" dirty="0"/>
              <a:t>集合式通信方式 </a:t>
            </a:r>
            <a:r>
              <a:rPr kumimoji="1" lang="en-US" altLang="zh-CN" dirty="0"/>
              <a:t>(II)</a:t>
            </a:r>
            <a:r>
              <a:rPr kumimoji="1" lang="zh-CN" altLang="en-US" dirty="0"/>
              <a:t>：多对一 </a:t>
            </a:r>
            <a:r>
              <a:rPr kumimoji="1" lang="en-US" altLang="zh-CN" dirty="0"/>
              <a:t>Reduce</a:t>
            </a:r>
            <a:endParaRPr kumimoji="1" lang="zh-CN" altLang="en-US" dirty="0"/>
          </a:p>
        </p:txBody>
      </p:sp>
      <p:pic>
        <p:nvPicPr>
          <p:cNvPr id="4" name="图片 3">
            <a:extLst>
              <a:ext uri="{FF2B5EF4-FFF2-40B4-BE49-F238E27FC236}">
                <a16:creationId xmlns:a16="http://schemas.microsoft.com/office/drawing/2014/main" id="{8639882C-5A54-C845-B16C-B0E4FF584D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2973" y="3707201"/>
            <a:ext cx="6824135" cy="1882039"/>
          </a:xfrm>
          <a:prstGeom prst="rect">
            <a:avLst/>
          </a:prstGeom>
        </p:spPr>
      </p:pic>
      <p:pic>
        <p:nvPicPr>
          <p:cNvPr id="7" name="图片 6">
            <a:extLst>
              <a:ext uri="{FF2B5EF4-FFF2-40B4-BE49-F238E27FC236}">
                <a16:creationId xmlns:a16="http://schemas.microsoft.com/office/drawing/2014/main" id="{293CCC4A-44E3-234C-A184-48F53656CE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62975" y="1844824"/>
            <a:ext cx="6824133" cy="1011632"/>
          </a:xfrm>
          <a:prstGeom prst="rect">
            <a:avLst/>
          </a:prstGeom>
        </p:spPr>
      </p:pic>
      <p:sp>
        <p:nvSpPr>
          <p:cNvPr id="10" name="矩形 9">
            <a:extLst>
              <a:ext uri="{FF2B5EF4-FFF2-40B4-BE49-F238E27FC236}">
                <a16:creationId xmlns:a16="http://schemas.microsoft.com/office/drawing/2014/main" id="{6B7D1381-CA86-E143-879B-C365A47EEFC0}"/>
              </a:ext>
            </a:extLst>
          </p:cNvPr>
          <p:cNvSpPr/>
          <p:nvPr/>
        </p:nvSpPr>
        <p:spPr>
          <a:xfrm>
            <a:off x="362427" y="1844824"/>
            <a:ext cx="3863746" cy="2276970"/>
          </a:xfrm>
          <a:prstGeom prst="rect">
            <a:avLst/>
          </a:prstGeom>
        </p:spPr>
        <p:txBody>
          <a:bodyPr wrap="square">
            <a:spAutoFit/>
          </a:bodyPr>
          <a:lstStyle/>
          <a:p>
            <a:pPr latinLnBrk="1">
              <a:lnSpc>
                <a:spcPct val="120000"/>
              </a:lnSpc>
            </a:pPr>
            <a:r>
              <a:rPr lang="en-US" altLang="zh-CN" sz="2000" dirty="0">
                <a:solidFill>
                  <a:srgbClr val="59595A"/>
                </a:solidFill>
                <a:latin typeface="+mj-ea"/>
                <a:ea typeface="+mj-ea"/>
              </a:rPr>
              <a:t>Reduce</a:t>
            </a:r>
            <a:r>
              <a:rPr lang="zh-CN" altLang="en-US" sz="2000" dirty="0">
                <a:solidFill>
                  <a:srgbClr val="59595A"/>
                </a:solidFill>
                <a:latin typeface="+mj-ea"/>
                <a:ea typeface="+mj-ea"/>
              </a:rPr>
              <a:t> 称为规约运算，是一系列简单运算操作的统称。</a:t>
            </a:r>
            <a:endParaRPr lang="en-US" altLang="zh-CN" sz="2000" dirty="0">
              <a:solidFill>
                <a:srgbClr val="59595A"/>
              </a:solidFill>
              <a:latin typeface="+mj-ea"/>
              <a:ea typeface="+mj-ea"/>
            </a:endParaRPr>
          </a:p>
          <a:p>
            <a:pPr latinLnBrk="1">
              <a:lnSpc>
                <a:spcPct val="120000"/>
              </a:lnSpc>
            </a:pPr>
            <a:endParaRPr lang="en-US" altLang="zh-CN" sz="2000" dirty="0">
              <a:solidFill>
                <a:srgbClr val="59595A"/>
              </a:solidFill>
              <a:latin typeface="+mj-ea"/>
              <a:ea typeface="+mj-ea"/>
            </a:endParaRPr>
          </a:p>
          <a:p>
            <a:pPr latinLnBrk="1">
              <a:lnSpc>
                <a:spcPct val="120000"/>
              </a:lnSpc>
            </a:pPr>
            <a:r>
              <a:rPr lang="zh-CN" altLang="en-US" sz="2000" dirty="0">
                <a:solidFill>
                  <a:srgbClr val="59595A"/>
                </a:solidFill>
                <a:latin typeface="+mj-ea"/>
                <a:ea typeface="+mj-ea"/>
              </a:rPr>
              <a:t>细分可以包括：</a:t>
            </a:r>
            <a:r>
              <a:rPr lang="en-US" altLang="zh-CN" sz="2000" dirty="0">
                <a:solidFill>
                  <a:srgbClr val="59595A"/>
                </a:solidFill>
                <a:latin typeface="+mj-ea"/>
                <a:ea typeface="+mj-ea"/>
              </a:rPr>
              <a:t>SUM</a:t>
            </a:r>
            <a:r>
              <a:rPr lang="zh-CN" altLang="en-US" sz="2000" dirty="0">
                <a:solidFill>
                  <a:srgbClr val="59595A"/>
                </a:solidFill>
                <a:latin typeface="+mj-ea"/>
                <a:ea typeface="+mj-ea"/>
              </a:rPr>
              <a:t>、</a:t>
            </a:r>
            <a:r>
              <a:rPr lang="en-US" altLang="zh-CN" sz="2000" dirty="0">
                <a:solidFill>
                  <a:srgbClr val="59595A"/>
                </a:solidFill>
                <a:latin typeface="+mj-ea"/>
                <a:ea typeface="+mj-ea"/>
              </a:rPr>
              <a:t>MIN</a:t>
            </a:r>
            <a:r>
              <a:rPr lang="zh-CN" altLang="en-US" sz="2000" dirty="0">
                <a:solidFill>
                  <a:srgbClr val="59595A"/>
                </a:solidFill>
                <a:latin typeface="+mj-ea"/>
                <a:ea typeface="+mj-ea"/>
              </a:rPr>
              <a:t>、</a:t>
            </a:r>
            <a:r>
              <a:rPr lang="en-US" altLang="zh-CN" sz="2000" dirty="0">
                <a:solidFill>
                  <a:srgbClr val="59595A"/>
                </a:solidFill>
                <a:latin typeface="+mj-ea"/>
                <a:ea typeface="+mj-ea"/>
              </a:rPr>
              <a:t>MAX</a:t>
            </a:r>
            <a:r>
              <a:rPr lang="zh-CN" altLang="en-US" sz="2000" dirty="0">
                <a:solidFill>
                  <a:srgbClr val="59595A"/>
                </a:solidFill>
                <a:latin typeface="+mj-ea"/>
                <a:ea typeface="+mj-ea"/>
              </a:rPr>
              <a:t>、</a:t>
            </a:r>
            <a:r>
              <a:rPr lang="en-US" altLang="zh-CN" sz="2000" dirty="0">
                <a:solidFill>
                  <a:srgbClr val="59595A"/>
                </a:solidFill>
                <a:latin typeface="+mj-ea"/>
                <a:ea typeface="+mj-ea"/>
              </a:rPr>
              <a:t>PROD</a:t>
            </a:r>
            <a:r>
              <a:rPr lang="zh-CN" altLang="en-US" sz="2000" dirty="0">
                <a:solidFill>
                  <a:srgbClr val="59595A"/>
                </a:solidFill>
                <a:latin typeface="+mj-ea"/>
                <a:ea typeface="+mj-ea"/>
              </a:rPr>
              <a:t>、</a:t>
            </a:r>
            <a:r>
              <a:rPr lang="en-US" altLang="zh-CN" sz="2000" dirty="0">
                <a:solidFill>
                  <a:srgbClr val="59595A"/>
                </a:solidFill>
                <a:latin typeface="+mj-ea"/>
                <a:ea typeface="+mj-ea"/>
              </a:rPr>
              <a:t>LOR</a:t>
            </a:r>
            <a:r>
              <a:rPr lang="zh-CN" altLang="en-US" sz="2000" dirty="0">
                <a:solidFill>
                  <a:srgbClr val="59595A"/>
                </a:solidFill>
                <a:latin typeface="+mj-ea"/>
                <a:ea typeface="+mj-ea"/>
              </a:rPr>
              <a:t>等类型的规约操作。</a:t>
            </a:r>
          </a:p>
        </p:txBody>
      </p:sp>
    </p:spTree>
    <p:extLst>
      <p:ext uri="{BB962C8B-B14F-4D97-AF65-F5344CB8AC3E}">
        <p14:creationId xmlns:p14="http://schemas.microsoft.com/office/powerpoint/2010/main" val="302118319"/>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MH_CONTENTSID" val="509"/>
  <p:tag name="MH_SECTIONID" val="510,511,512,513,514,515,516,517,518,"/>
  <p:tag name="ISPRING_RESOURCE_PATHS_HASH_2" val="2db23b942c62c2c4cb60aef5a1d9cb0bf3ec243"/>
  <p:tag name="ISPRING_RESOURCE_PATHS_HASH_PRESENTER" val="90ea96664a412a4b1669132765de5862514a1fa"/>
</p:tagLst>
</file>

<file path=ppt/theme/theme1.xml><?xml version="1.0" encoding="utf-8"?>
<a:theme xmlns:a="http://schemas.openxmlformats.org/drawingml/2006/main" name="Title1">
  <a:themeElements>
    <a:clrScheme name="蓝色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itle2">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content01">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Content02">
  <a:themeElements>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fontScheme name="暗香扑面">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majorFont>
      <a:minorFont>
        <a:latin typeface="Franklin Gothic Book"/>
        <a:ea typeface=""/>
        <a:cs typeface=""/>
        <a:font script="Jpan" typeface="HG創英角ｺﾞｼｯｸUB"/>
        <a:font script="Hang" typeface="맑은 고딕"/>
        <a:font script="Hans" typeface="黑体"/>
        <a:font script="Hant" typeface="新細明體"/>
        <a:font script="Arab" typeface="Arial"/>
        <a:font script="Hebr" typeface="Arial"/>
        <a:font script="Thai" typeface="Cordian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lnDef>
    <a:txDef>
      <a:spPr>
        <a:noFill/>
      </a:spPr>
      <a:bodyPr wrap="square" rtlCol="0">
        <a:spAutoFit/>
      </a:bodyPr>
      <a:lstStyle>
        <a:defPPr>
          <a:buNone/>
          <a:defRPr b="0" dirty="0" err="1" smtClean="0">
            <a:latin typeface="+mn-lt"/>
          </a:defRPr>
        </a:defPPr>
      </a:lstStyle>
    </a:tx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Thankyou">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blank</Template>
  <TotalTime>16308</TotalTime>
  <Words>699</Words>
  <Application>Microsoft Macintosh PowerPoint</Application>
  <PresentationFormat>自定义</PresentationFormat>
  <Paragraphs>117</Paragraphs>
  <Slides>17</Slides>
  <Notes>3</Notes>
  <HiddenSlides>0</HiddenSlides>
  <MMClips>0</MMClips>
  <ScaleCrop>false</ScaleCrop>
  <HeadingPairs>
    <vt:vector size="6" baseType="variant">
      <vt:variant>
        <vt:lpstr>已用的字体</vt:lpstr>
      </vt:variant>
      <vt:variant>
        <vt:i4>14</vt:i4>
      </vt:variant>
      <vt:variant>
        <vt:lpstr>主题</vt:lpstr>
      </vt:variant>
      <vt:variant>
        <vt:i4>6</vt:i4>
      </vt:variant>
      <vt:variant>
        <vt:lpstr>幻灯片标题</vt:lpstr>
      </vt:variant>
      <vt:variant>
        <vt:i4>17</vt:i4>
      </vt:variant>
    </vt:vector>
  </HeadingPairs>
  <TitlesOfParts>
    <vt:vector size="37" baseType="lpstr">
      <vt:lpstr>黑体</vt:lpstr>
      <vt:lpstr>华文细黑</vt:lpstr>
      <vt:lpstr>微软雅黑</vt:lpstr>
      <vt:lpstr>微软雅黑</vt:lpstr>
      <vt:lpstr>FrutigerNext LT Bold</vt:lpstr>
      <vt:lpstr>FrutigerNext LT Light</vt:lpstr>
      <vt:lpstr>FrutigerNext LT Medium</vt:lpstr>
      <vt:lpstr>GEETYPE-SkyGB-Flash Reguar</vt:lpstr>
      <vt:lpstr>Segoe UI</vt:lpstr>
      <vt:lpstr>Arial</vt:lpstr>
      <vt:lpstr>Calibri</vt:lpstr>
      <vt:lpstr>Cambria Math</vt:lpstr>
      <vt:lpstr>Franklin Gothic Book</vt:lpstr>
      <vt:lpstr>Wingdings</vt:lpstr>
      <vt:lpstr>Title1</vt:lpstr>
      <vt:lpstr>Title2</vt:lpstr>
      <vt:lpstr>content01</vt:lpstr>
      <vt:lpstr>Content02</vt:lpstr>
      <vt:lpstr>code01</vt:lpstr>
      <vt:lpstr>Thankyou</vt:lpstr>
      <vt:lpstr>PowerPoint 演示文稿</vt:lpstr>
      <vt:lpstr>PowerPoint 演示文稿</vt:lpstr>
      <vt:lpstr>分布式训练系统</vt:lpstr>
      <vt:lpstr>分布式训练系统</vt:lpstr>
      <vt:lpstr>分布式训练系统（II）</vt:lpstr>
      <vt:lpstr>集合式通信方式</vt:lpstr>
      <vt:lpstr>集合式通信方式 (I)：一对多 Broadcast</vt:lpstr>
      <vt:lpstr>集合式通信方式 (I)：一对多 Scatter</vt:lpstr>
      <vt:lpstr>集合式通信方式 (II)：多对一 Reduce</vt:lpstr>
      <vt:lpstr>集合式通信方式 (II)：多对一 Gather</vt:lpstr>
      <vt:lpstr>集合式通信方式 (III)：多对多 All Reduce</vt:lpstr>
      <vt:lpstr>集合式通信方式 (III)：多对多 All-Gather</vt:lpstr>
      <vt:lpstr>集合式通信方式 (III)：多对多 Reduce Scatter</vt:lpstr>
      <vt:lpstr>集合式通信方式 (III)：多对多 All to All</vt:lpstr>
      <vt:lpstr>集合式通信方式 (III)：操作分解</vt:lpstr>
      <vt:lpstr>Summary</vt:lpstr>
      <vt:lpstr>PowerPoint 演示文稿</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COE延伸拉美北地区部试点小结：COE和HRBP协同关系</dc:title>
  <dc:creator>c00123705</dc:creator>
  <cp:lastModifiedBy>zomi</cp:lastModifiedBy>
  <cp:revision>1955</cp:revision>
  <dcterms:created xsi:type="dcterms:W3CDTF">2015-01-14T10:38:57Z</dcterms:created>
  <dcterms:modified xsi:type="dcterms:W3CDTF">2022-12-14T15:18:53Z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s_pID_725343">
    <vt:lpwstr>(4)+mRI5gXQHovmfVtvGi8YEj8MNucGyGqF6+S9e0Cq/oHdRt7j1cQpCgfR2wT34wXo3ifSLdp2_x000d_
yKWO99KTItGSQ+TlzeBGJwsp349jT3IYFg4uIIAGN1Sr6+zVCJQ83zqXieIpRC0ddyp00XIe_x000d_
AGQKlhgmFM3HQOYoMc7WxtsaVOvJxMXiHg0qf/nNhokoPB4Wp9r/kNZ90e1txeJqHcJWACTu_x000d_
VqQv5ACQ2nD4EZ87NP</vt:lpwstr>
  </property>
  <property fmtid="{D5CDD505-2E9C-101B-9397-08002B2CF9AE}" pid="3" name="_ms_pID_7253431">
    <vt:lpwstr>px3Ik0ZLGzfQzcCJsqyA3kvMOARvCMBL8Dhd75pjtmUV1aC6+8Ocxe_x000d_
bTa5I8Vdm6Kj28DsD6+YWqoh2lvpINNVtub7jghbMZ2e2pMxL4FAIVSA3xq1LicoEfUbh+E3_x000d_
+mvpI/wSYvDz2t8u1JHubKvNV7JNQUiW7iXzGhZb8OEDRGzgpz/C2sKYFd3zk/zuyM8TKKtY_x000d_
I+kyilpsAB3ZpR2buezpdf7vRdHbktFqV01V</vt:lpwstr>
  </property>
  <property fmtid="{D5CDD505-2E9C-101B-9397-08002B2CF9AE}" pid="4" name="_ms_pID_7253432">
    <vt:lpwstr>bPscNl73h+KBMIOAsGC5BjFPwGo4c9Erl1dl_x000d_
vs9OFVH4nUw6/t2aDq73yszRyL3FPUhqCxmmmuwVQHBnVOI56+ChAskHL52OZcAKavGhiXII_x000d_
aFSH+fQOLCuyhbAuBRYHGK3Tn2LIm/L/CRUstyABzM1b5HQdNsEncFPMhWribToTFsuj6hAo_x000d_
mvmyMQyM4tgghZnUKjGMVJQFQC0Bt2gS/+gcFl+EcP/wCA/uiZjETW</vt:lpwstr>
  </property>
  <property fmtid="{D5CDD505-2E9C-101B-9397-08002B2CF9AE}" pid="5" name="_ms_pID_7253433">
    <vt:lpwstr>9m</vt:lpwstr>
  </property>
  <property fmtid="{D5CDD505-2E9C-101B-9397-08002B2CF9AE}" pid="6" name="_new_ms_pID_72543">
    <vt:lpwstr>(4)hSH1c7EeH9DQqfYMTIReoPFik6LFaxH3KwskLNIU0YKIhjwHvVEjrpLWRqV7uIyGpejSF8KM
sv86SGgn9Ir3TkqYRrjdIwEgKGc4A/21HNjhA2K4aoeLYit94NfPUr2W3WEAwlLGrM1fDZ2+
VFZBqGvXyVklZplNn/LLsIUC6LHdqFRGfGSjLAeWNtF9b8dKkx0pCePVo4XRx0wmYPE7Ybyl
GTFmfROjjlVgxbal9i</vt:lpwstr>
  </property>
  <property fmtid="{D5CDD505-2E9C-101B-9397-08002B2CF9AE}" pid="7" name="_new_ms_pID_725431">
    <vt:lpwstr>e2wsJP4jz6HOGlkmsPr9lrGo1kEdZbvIAvT2sHKPFPy1mAMY17K9yP
q0z7h3Mbp3oHCSWtHsGqtMZGqCtdNXLFH4qkTcCVLG6h+BsdkQxjO07TYTq5Xj8+TJlSzdNN
pMLgrzfz+fBNdlRPF7WOfUxHtG9eDQfvfWuoRi3/et3FopfT6kW3iU3/ejNmFH4uNHwRL6EZ
AI10ZwDNh7NCRWyFwLeK4XdI6tcHp0GpM6H/</vt:lpwstr>
  </property>
  <property fmtid="{D5CDD505-2E9C-101B-9397-08002B2CF9AE}" pid="8" name="_new_ms_pID_725432">
    <vt:lpwstr>nQWu2vqa8qQgkzWaIlPHeRTXlXVESk0CZtQj
TDR3P43mY6wtoRSu00px5Wvzs2/uQ46qlskKVa3qN1K2L/UbjqmW7xRYkNOqqXgDZyPVEPp0
5u9vElhisHqgikUkqWfNvQqUVCqjQjfv7x2S59f1cW3HusQjGp822jmIOkOLJhq/XkGFSwz0
mJ4ECIZN4vmZcUSKwGbG2hxH/RQgoDyJx3IqMvPJstAjkAnmymPksH</vt:lpwstr>
  </property>
  <property fmtid="{D5CDD505-2E9C-101B-9397-08002B2CF9AE}" pid="9" name="_new_ms_pID_725433">
    <vt:lpwstr>/MFPS8s5615+AVDMpW
6G8LCA==</vt:lpwstr>
  </property>
  <property fmtid="{D5CDD505-2E9C-101B-9397-08002B2CF9AE}" pid="10" name="_2015_ms_pID_725343">
    <vt:lpwstr>(3)zMsu/D25T2549d4QwE/oB6Z3XT7Unuaugg9BbDn5SnyEftC7v3E9spTa1olQkAXsJ9oT7h2Z
Jt8YNy5B9OKOHsrp28hovBtFwQzGWnvf+nShjaUK66j1hVLwD8UGIpbL0t54/PLP6pmQTNl7
2AFreNXTUy4ADSEZkjM3+KP0iSp5FOg2DEt6ChWCxV2UD3ha78Wlic5m4ZrgUGFu2gxAVNyC
JNXz8rGA/UHsXeZLey</vt:lpwstr>
  </property>
  <property fmtid="{D5CDD505-2E9C-101B-9397-08002B2CF9AE}" pid="11" name="_2015_ms_pID_7253431">
    <vt:lpwstr>vw3TuZxZ2fdgMi8rilaYZ7yzdKxXjyfqpdLzw8KTF661sk0erWWMKK
/U4ZcB2Acg/VLjCtxWaPIOEI7zDD3AL8ihu4Z9IOGLXbTzB7eo8CO28VAwtZlTG2MdnkKGRA
3Sfz3JlXufjSwBr3HhN+ss+9pzDdjdMlli8VnecsMywf8v0d5noa2fsX1ZOzNNjp9mvfXS+G
ro6le3DgV0YYx7/s1z9EupudmxnZcgJ4EiqW</vt:lpwstr>
  </property>
  <property fmtid="{D5CDD505-2E9C-101B-9397-08002B2CF9AE}" pid="12" name="_2015_ms_pID_7253432">
    <vt:lpwstr>569ERqO/0SOjte7AUc5Ky+HfaoCatQdKNFLv
JmoHm1l4UzSAh5FH05nwEWqwSArKcrCn3FK4iHe+e/HPJp5DnnQ=</vt:lpwstr>
  </property>
  <property fmtid="{D5CDD505-2E9C-101B-9397-08002B2CF9AE}" pid="13" name="_readonly">
    <vt:lpwstr/>
  </property>
  <property fmtid="{D5CDD505-2E9C-101B-9397-08002B2CF9AE}" pid="14" name="_change">
    <vt:lpwstr/>
  </property>
  <property fmtid="{D5CDD505-2E9C-101B-9397-08002B2CF9AE}" pid="15" name="_full-control">
    <vt:lpwstr/>
  </property>
  <property fmtid="{D5CDD505-2E9C-101B-9397-08002B2CF9AE}" pid="16" name="sflag">
    <vt:lpwstr>1582504316</vt:lpwstr>
  </property>
</Properties>
</file>